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2"/>
  </p:sldMasterIdLst>
  <p:notesMasterIdLst>
    <p:notesMasterId r:id="rId32"/>
  </p:notesMasterIdLst>
  <p:sldIdLst>
    <p:sldId id="256" r:id="rId3"/>
    <p:sldId id="257" r:id="rId4"/>
    <p:sldId id="258" r:id="rId5"/>
    <p:sldId id="286" r:id="rId6"/>
    <p:sldId id="259" r:id="rId7"/>
    <p:sldId id="260" r:id="rId8"/>
    <p:sldId id="261" r:id="rId9"/>
    <p:sldId id="262" r:id="rId10"/>
    <p:sldId id="263" r:id="rId11"/>
    <p:sldId id="288" r:id="rId12"/>
    <p:sldId id="264" r:id="rId13"/>
    <p:sldId id="265" r:id="rId14"/>
    <p:sldId id="266" r:id="rId15"/>
    <p:sldId id="267" r:id="rId16"/>
    <p:sldId id="268" r:id="rId17"/>
    <p:sldId id="292" r:id="rId18"/>
    <p:sldId id="273" r:id="rId19"/>
    <p:sldId id="272" r:id="rId20"/>
    <p:sldId id="274"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41" autoAdjust="0"/>
  </p:normalViewPr>
  <p:slideViewPr>
    <p:cSldViewPr snapToGrid="0">
      <p:cViewPr>
        <p:scale>
          <a:sx n="58" d="100"/>
          <a:sy n="58" d="100"/>
        </p:scale>
        <p:origin x="96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ja-JP" sz="1200" b="0" i="0" u="none" strike="noStrike" cap="none">
                <a:solidFill>
                  <a:schemeClr val="dk1"/>
                </a:solidFill>
                <a:latin typeface="Arial" panose="020B0604020202020204"/>
                <a:ea typeface="Arial" panose="020B0604020202020204"/>
                <a:cs typeface="Arial" panose="020B0604020202020204"/>
                <a:sym typeface="Arial" panose="020B0604020202020204"/>
              </a:rPr>
              <a:t>‹#›</a:t>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上智大学制御工学研究室、ロボットチームです。</a:t>
            </a:r>
            <a:endParaRPr lang="en-US" altLang="ja-JP" dirty="0"/>
          </a:p>
          <a:p>
            <a:pPr marL="0" lvl="0" indent="0" algn="l" rtl="0">
              <a:spcBef>
                <a:spcPts val="0"/>
              </a:spcBef>
              <a:spcAft>
                <a:spcPts val="0"/>
              </a:spcAft>
              <a:buNone/>
            </a:pPr>
            <a:r>
              <a:rPr lang="en-US" altLang="ja-JP" sz="1200" dirty="0"/>
              <a:t>AI Formula</a:t>
            </a:r>
            <a:r>
              <a:rPr lang="ja-JP" altLang="en-US" sz="1200" dirty="0"/>
              <a:t>の</a:t>
            </a:r>
            <a:r>
              <a:rPr lang="en-US" altLang="ja-JP" sz="1200" dirty="0"/>
              <a:t> </a:t>
            </a:r>
            <a:r>
              <a:rPr lang="ja-JP" altLang="en-US" sz="1200" dirty="0"/>
              <a:t>最终报告を</a:t>
            </a:r>
            <a:r>
              <a:rPr lang="ja-JP" altLang="en-US" dirty="0"/>
              <a:t>発表させていただきます。</a:t>
            </a:r>
            <a:endParaRPr dirty="0"/>
          </a:p>
        </p:txBody>
      </p:sp>
      <p:sp>
        <p:nvSpPr>
          <p:cNvPr id="162" name="Google Shape;16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a:t>
            </a:fld>
            <a:endParaRPr lang="ja-JP"/>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3248F3B-ABCA-ED95-D188-F477484C6393}"/>
            </a:ext>
          </a:extLst>
        </p:cNvPr>
        <p:cNvGrpSpPr/>
        <p:nvPr/>
      </p:nvGrpSpPr>
      <p:grpSpPr>
        <a:xfrm>
          <a:off x="0" y="0"/>
          <a:ext cx="0" cy="0"/>
          <a:chOff x="0" y="0"/>
          <a:chExt cx="0" cy="0"/>
        </a:xfrm>
      </p:grpSpPr>
      <p:sp>
        <p:nvSpPr>
          <p:cNvPr id="252" name="Google Shape;252;g338c3cdec23_3_16:notes">
            <a:extLst>
              <a:ext uri="{FF2B5EF4-FFF2-40B4-BE49-F238E27FC236}">
                <a16:creationId xmlns:a16="http://schemas.microsoft.com/office/drawing/2014/main" id="{E8F5085C-F0AA-E5A1-0088-829DBE38EA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338c3cdec23_3_16:notes">
            <a:extLst>
              <a:ext uri="{FF2B5EF4-FFF2-40B4-BE49-F238E27FC236}">
                <a16:creationId xmlns:a16="http://schemas.microsoft.com/office/drawing/2014/main" id="{51293DD0-DD29-6F96-2891-6270D9186A3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sz="1100" dirty="0"/>
              <a:t>最後は手法比較です。カーブの場合として、</a:t>
            </a:r>
            <a:r>
              <a:rPr lang="en-US" altLang="ja-JP" sz="1100" dirty="0"/>
              <a:t>YOLOP</a:t>
            </a:r>
            <a:r>
              <a:rPr lang="ja-JP" altLang="en-US" sz="1100" dirty="0"/>
              <a:t>の認識結果は悪くて、</a:t>
            </a:r>
            <a:r>
              <a:rPr lang="en-US" altLang="ja-JP" sz="1100" dirty="0" err="1"/>
              <a:t>Opencv</a:t>
            </a:r>
            <a:r>
              <a:rPr lang="ja-JP" altLang="en-US" sz="1100" dirty="0"/>
              <a:t>は普通です。直線の場合は</a:t>
            </a:r>
            <a:r>
              <a:rPr lang="en-US" altLang="ja-JP" sz="1100" dirty="0"/>
              <a:t>YOLOP</a:t>
            </a:r>
            <a:r>
              <a:rPr lang="ja-JP" altLang="en-US" sz="1100" dirty="0"/>
              <a:t>の認識結果は普通で、</a:t>
            </a:r>
            <a:r>
              <a:rPr lang="en-US" altLang="ja-JP" sz="1100" dirty="0" err="1"/>
              <a:t>Opencv</a:t>
            </a:r>
            <a:r>
              <a:rPr lang="ja-JP" altLang="en-US" sz="1100" dirty="0"/>
              <a:t>の方は良いです。</a:t>
            </a:r>
            <a:endParaRPr lang="en-US" altLang="ja-JP" sz="1100" dirty="0"/>
          </a:p>
          <a:p>
            <a:pPr marL="0" lvl="0" indent="0" algn="l" rtl="0">
              <a:spcBef>
                <a:spcPts val="0"/>
              </a:spcBef>
              <a:spcAft>
                <a:spcPts val="0"/>
              </a:spcAft>
              <a:buNone/>
            </a:pPr>
            <a:r>
              <a:rPr lang="ja-JP" altLang="en-US" sz="1100" dirty="0"/>
              <a:t>しかしながら、太陽光が直射（ちょくしゃ）、影とか、地面の反射が強いと、</a:t>
            </a:r>
            <a:r>
              <a:rPr lang="en-US" altLang="ja-JP" sz="1100" dirty="0"/>
              <a:t>YOLOP</a:t>
            </a:r>
            <a:r>
              <a:rPr lang="ja-JP" altLang="en-US" sz="1100" dirty="0"/>
              <a:t>の表現は</a:t>
            </a:r>
            <a:r>
              <a:rPr lang="en-US" altLang="ja-JP" sz="1100" dirty="0" err="1"/>
              <a:t>Opencv</a:t>
            </a:r>
            <a:r>
              <a:rPr lang="ja-JP" altLang="en-US" sz="1100" dirty="0"/>
              <a:t>より良いです。</a:t>
            </a:r>
            <a:endParaRPr sz="1100" dirty="0"/>
          </a:p>
        </p:txBody>
      </p:sp>
      <p:sp>
        <p:nvSpPr>
          <p:cNvPr id="254" name="Google Shape;254;g338c3cdec23_3_16:notes">
            <a:extLst>
              <a:ext uri="{FF2B5EF4-FFF2-40B4-BE49-F238E27FC236}">
                <a16:creationId xmlns:a16="http://schemas.microsoft.com/office/drawing/2014/main" id="{DEC24DBA-7B73-B743-41FA-E778F84AC34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10</a:t>
            </a:fld>
            <a:endParaRPr lang="ja-JP"/>
          </a:p>
        </p:txBody>
      </p:sp>
    </p:spTree>
    <p:extLst>
      <p:ext uri="{BB962C8B-B14F-4D97-AF65-F5344CB8AC3E}">
        <p14:creationId xmlns:p14="http://schemas.microsoft.com/office/powerpoint/2010/main" val="2870684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そこで</a:t>
            </a:r>
            <a:r>
              <a:rPr lang="en-US" altLang="ja-JP" dirty="0"/>
              <a:t>,</a:t>
            </a:r>
            <a:r>
              <a:rPr lang="ja-JP" altLang="ja-JP" dirty="0"/>
              <a:t>カルマンフィルタ</a:t>
            </a:r>
            <a:r>
              <a:rPr lang="ja-JP" altLang="en-US" dirty="0"/>
              <a:t>で車線ポイントを</a:t>
            </a:r>
            <a:r>
              <a:rPr lang="ja-JP" altLang="ja-JP" sz="1200" dirty="0">
                <a:solidFill>
                  <a:schemeClr val="dk1"/>
                </a:solidFill>
                <a:latin typeface="Arial" panose="020B0604020202020204"/>
                <a:ea typeface="Arial" panose="020B0604020202020204"/>
                <a:cs typeface="Arial" panose="020B0604020202020204"/>
                <a:sym typeface="Arial" panose="020B0604020202020204"/>
              </a:rPr>
              <a:t>平滑化</a:t>
            </a:r>
            <a:r>
              <a:rPr lang="ja-JP" altLang="en-US" sz="1200" dirty="0">
                <a:solidFill>
                  <a:schemeClr val="dk1"/>
                </a:solidFill>
                <a:latin typeface="Arial" panose="020B0604020202020204"/>
                <a:ea typeface="Arial" panose="020B0604020202020204"/>
                <a:cs typeface="Arial" panose="020B0604020202020204"/>
                <a:sym typeface="Arial" panose="020B0604020202020204"/>
              </a:rPr>
              <a:t>（へいかつか）</a:t>
            </a:r>
            <a:r>
              <a:rPr lang="ja-JP" altLang="ja-JP" sz="1200" dirty="0">
                <a:solidFill>
                  <a:schemeClr val="dk1"/>
                </a:solidFill>
                <a:latin typeface="Arial" panose="020B0604020202020204"/>
                <a:ea typeface="Arial" panose="020B0604020202020204"/>
                <a:cs typeface="Arial" panose="020B0604020202020204"/>
                <a:sym typeface="Arial" panose="020B0604020202020204"/>
              </a:rPr>
              <a:t>し</a:t>
            </a:r>
            <a:r>
              <a:rPr lang="ja-JP" altLang="en-US" sz="1200" dirty="0">
                <a:solidFill>
                  <a:schemeClr val="dk1"/>
                </a:solidFill>
                <a:latin typeface="Arial" panose="020B0604020202020204"/>
                <a:ea typeface="Arial" panose="020B0604020202020204"/>
                <a:cs typeface="Arial" panose="020B0604020202020204"/>
                <a:sym typeface="Arial" panose="020B0604020202020204"/>
              </a:rPr>
              <a:t>ます。</a:t>
            </a:r>
            <a:endParaRPr lang="en-US" altLang="ja-JP" sz="12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ja-JP" dirty="0"/>
              <a:t>カルマンフィルタは、</a:t>
            </a:r>
            <a:r>
              <a:rPr lang="ja-JP" altLang="en-US" dirty="0"/>
              <a:t>観測</a:t>
            </a:r>
            <a:r>
              <a:rPr lang="ja-JP" dirty="0"/>
              <a:t>データのノイズを低減し、システムの状態をリアルタイムで推定するアルゴリズムです。主にロボット制御や追跡システムなどで使用され、予測と更新を繰り返して安定した出力を提供します。</a:t>
            </a:r>
          </a:p>
          <a:p>
            <a:pPr marL="0" lvl="0" indent="0" algn="l" rtl="0">
              <a:spcBef>
                <a:spcPts val="0"/>
              </a:spcBef>
              <a:spcAft>
                <a:spcPts val="0"/>
              </a:spcAft>
              <a:buNone/>
            </a:pPr>
            <a:endParaRPr lang="ja-JP" dirty="0"/>
          </a:p>
          <a:p>
            <a:pPr marL="0" lvl="0" indent="0" algn="l" rtl="0">
              <a:spcBef>
                <a:spcPts val="0"/>
              </a:spcBef>
              <a:spcAft>
                <a:spcPts val="0"/>
              </a:spcAft>
              <a:buNone/>
            </a:pPr>
            <a:r>
              <a:rPr lang="ja-JP" dirty="0"/>
              <a:t>Kalmanフィルターとは再帰</a:t>
            </a:r>
            <a:r>
              <a:rPr lang="ja-JP" altLang="en-US" dirty="0"/>
              <a:t>（さいき）</a:t>
            </a:r>
            <a:r>
              <a:rPr lang="ja-JP" dirty="0"/>
              <a:t>的な状態推定アルゴリズム</a:t>
            </a:r>
            <a:r>
              <a:rPr lang="ja-JP" altLang="en-US" dirty="0"/>
              <a:t>です</a:t>
            </a:r>
            <a:r>
              <a:rPr lang="ja-JP" dirty="0"/>
              <a:t>。予測と観測の更新を組み合わせ、ノイズを低減でき</a:t>
            </a:r>
            <a:r>
              <a:rPr lang="ja-JP" altLang="en-US" dirty="0"/>
              <a:t>ます</a:t>
            </a:r>
            <a:r>
              <a:rPr lang="ja-JP" dirty="0"/>
              <a:t>。ナビゲーションや制御システムで広く利用されてい</a:t>
            </a:r>
            <a:r>
              <a:rPr lang="ja-JP" altLang="en-US" dirty="0"/>
              <a:t>ます。</a:t>
            </a:r>
            <a:endParaRPr lang="ja-JP" dirty="0"/>
          </a:p>
          <a:p>
            <a:pPr marL="0" lvl="0" indent="0" algn="l" rtl="0">
              <a:spcBef>
                <a:spcPts val="0"/>
              </a:spcBef>
              <a:spcAft>
                <a:spcPts val="0"/>
              </a:spcAft>
              <a:buNone/>
            </a:pPr>
            <a:r>
              <a:rPr lang="ja-JP" dirty="0"/>
              <a:t>Kalmanフィルターの統合</a:t>
            </a:r>
            <a:r>
              <a:rPr lang="ja-JP" altLang="en-US" dirty="0"/>
              <a:t>（とうごう）</a:t>
            </a:r>
            <a:r>
              <a:rPr lang="ja-JP" dirty="0"/>
              <a:t>検出結果のノイズを低減し、状態推定を平滑化</a:t>
            </a:r>
            <a:r>
              <a:rPr lang="ja-JP" altLang="en-US" dirty="0"/>
              <a:t>（へいかつか）</a:t>
            </a:r>
            <a:r>
              <a:rPr lang="ja-JP" dirty="0"/>
              <a:t>車線および障害物検出の信頼性を向上</a:t>
            </a:r>
            <a:r>
              <a:rPr lang="ja-JP" altLang="en-US" dirty="0"/>
              <a:t>と</a:t>
            </a:r>
            <a:r>
              <a:rPr lang="ja-JP" dirty="0"/>
              <a:t>全体システムの安定性に寄与</a:t>
            </a:r>
            <a:r>
              <a:rPr lang="ja-JP" altLang="en-US" dirty="0"/>
              <a:t>（きよ）しています。</a:t>
            </a:r>
            <a:r>
              <a:rPr lang="ja-JP" dirty="0"/>
              <a:t>。</a:t>
            </a:r>
          </a:p>
          <a:p>
            <a:pPr marL="0" lvl="0" indent="0" algn="l" rtl="0">
              <a:spcBef>
                <a:spcPts val="0"/>
              </a:spcBef>
              <a:spcAft>
                <a:spcPts val="0"/>
              </a:spcAft>
              <a:buNone/>
            </a:pPr>
            <a:endParaRPr lang="ja-JP" dirty="0"/>
          </a:p>
          <a:p>
            <a:pPr marL="0" lvl="0" indent="0" algn="l" rtl="0">
              <a:spcBef>
                <a:spcPts val="0"/>
              </a:spcBef>
              <a:spcAft>
                <a:spcPts val="0"/>
              </a:spcAft>
              <a:buNone/>
            </a:pPr>
            <a:r>
              <a:rPr lang="ja-JP" sz="1200" dirty="0"/>
              <a:t>カルマンフィルタの長所：</a:t>
            </a:r>
            <a:endParaRPr sz="1200" dirty="0"/>
          </a:p>
          <a:p>
            <a:pPr marL="285750" lvl="0" indent="-285750" algn="l" rtl="0">
              <a:spcBef>
                <a:spcPts val="0"/>
              </a:spcBef>
              <a:spcAft>
                <a:spcPts val="0"/>
              </a:spcAft>
              <a:buClr>
                <a:schemeClr val="dk1"/>
              </a:buClr>
              <a:buSzPts val="1200"/>
              <a:buFont typeface="Arial" panose="020B0604020202020204"/>
              <a:buChar char="•"/>
            </a:pPr>
            <a:r>
              <a:rPr lang="ja-JP" sz="1200" dirty="0"/>
              <a:t>リアルタイム推定が可能：状態を継続的に更新しながら推定でき</a:t>
            </a:r>
            <a:r>
              <a:rPr lang="ja-JP" altLang="en-US" sz="1200" dirty="0"/>
              <a:t>ます</a:t>
            </a:r>
            <a:endParaRPr sz="1200" dirty="0"/>
          </a:p>
          <a:p>
            <a:pPr marL="285750" lvl="0" indent="-285750" algn="l" rtl="0">
              <a:spcBef>
                <a:spcPts val="0"/>
              </a:spcBef>
              <a:spcAft>
                <a:spcPts val="0"/>
              </a:spcAft>
              <a:buClr>
                <a:schemeClr val="dk1"/>
              </a:buClr>
              <a:buSzPts val="1200"/>
              <a:buFont typeface="Arial" panose="020B0604020202020204"/>
              <a:buChar char="•"/>
            </a:pPr>
            <a:r>
              <a:rPr lang="ja-JP" sz="1200" dirty="0"/>
              <a:t>ノイズ除去と平滑化：センサーからの測定値のばらつきを軽減</a:t>
            </a:r>
            <a:r>
              <a:rPr lang="ja-JP" altLang="en-US" sz="1200" dirty="0"/>
              <a:t>できます</a:t>
            </a:r>
            <a:endParaRPr sz="1200" dirty="0"/>
          </a:p>
          <a:p>
            <a:pPr marL="285750" lvl="0" indent="-285750" algn="l" rtl="0">
              <a:spcBef>
                <a:spcPts val="0"/>
              </a:spcBef>
              <a:spcAft>
                <a:spcPts val="0"/>
              </a:spcAft>
              <a:buClr>
                <a:schemeClr val="dk1"/>
              </a:buClr>
              <a:buSzPts val="1200"/>
              <a:buFont typeface="Arial" panose="020B0604020202020204"/>
              <a:buChar char="•"/>
            </a:pPr>
            <a:r>
              <a:rPr lang="ja-JP" sz="1200" dirty="0"/>
              <a:t>予測と補正</a:t>
            </a:r>
            <a:r>
              <a:rPr lang="ja-JP" altLang="en-US" sz="1200" dirty="0"/>
              <a:t>（ほせい）</a:t>
            </a:r>
            <a:r>
              <a:rPr lang="ja-JP" sz="1200" dirty="0"/>
              <a:t>のバランスが良い：過去のデータと現在の観測を統合し、最適な推定を行</a:t>
            </a:r>
            <a:r>
              <a:rPr lang="ja-JP" altLang="en-US" sz="1200" dirty="0"/>
              <a:t>います</a:t>
            </a:r>
            <a:endParaRPr sz="1200" dirty="0"/>
          </a:p>
          <a:p>
            <a:pPr marL="285750" lvl="0" indent="-285750" algn="l" rtl="0">
              <a:spcBef>
                <a:spcPts val="0"/>
              </a:spcBef>
              <a:spcAft>
                <a:spcPts val="0"/>
              </a:spcAft>
              <a:buClr>
                <a:schemeClr val="dk1"/>
              </a:buClr>
              <a:buSzPts val="1200"/>
              <a:buFont typeface="Arial" panose="020B0604020202020204"/>
              <a:buChar char="•"/>
            </a:pPr>
            <a:r>
              <a:rPr lang="ja-JP" sz="1200" dirty="0"/>
              <a:t>計算コストが比較的低い：線形システムでは効率的に動作</a:t>
            </a:r>
            <a:r>
              <a:rPr lang="ja-JP" altLang="en-US" sz="1200" dirty="0"/>
              <a:t>します。</a:t>
            </a:r>
            <a:endParaRPr sz="1200" dirty="0"/>
          </a:p>
          <a:p>
            <a:pPr marL="0" lvl="0" indent="0" algn="l" rtl="0">
              <a:spcBef>
                <a:spcPts val="0"/>
              </a:spcBef>
              <a:spcAft>
                <a:spcPts val="0"/>
              </a:spcAft>
              <a:buNone/>
            </a:pPr>
            <a:endParaRPr sz="1200" dirty="0"/>
          </a:p>
          <a:p>
            <a:pPr marL="0" lvl="0" indent="0" algn="l" rtl="0">
              <a:spcBef>
                <a:spcPts val="0"/>
              </a:spcBef>
              <a:spcAft>
                <a:spcPts val="0"/>
              </a:spcAft>
              <a:buClr>
                <a:schemeClr val="dk1"/>
              </a:buClr>
              <a:buSzPts val="1200"/>
              <a:buFont typeface="Arial" panose="020B0604020202020204"/>
              <a:buNone/>
            </a:pPr>
            <a:r>
              <a:rPr lang="ja-JP" sz="1200" dirty="0"/>
              <a:t>カルマンフィルタの短所：</a:t>
            </a:r>
            <a:endParaRPr sz="1200" dirty="0"/>
          </a:p>
          <a:p>
            <a:pPr marL="342900" lvl="0" indent="-342900" algn="l" rtl="0">
              <a:spcBef>
                <a:spcPts val="0"/>
              </a:spcBef>
              <a:spcAft>
                <a:spcPts val="0"/>
              </a:spcAft>
              <a:buClr>
                <a:schemeClr val="dk1"/>
              </a:buClr>
              <a:buSzPts val="1200"/>
              <a:buFont typeface="Arial" panose="020B0604020202020204"/>
              <a:buChar char="•"/>
            </a:pPr>
            <a:r>
              <a:rPr lang="ja-JP" sz="1200" dirty="0"/>
              <a:t>非線形システムへの適用が困難：</a:t>
            </a:r>
            <a:endParaRPr sz="1200" dirty="0"/>
          </a:p>
          <a:p>
            <a:pPr marL="0" lvl="0" indent="0" algn="l" rtl="0">
              <a:spcBef>
                <a:spcPts val="0"/>
              </a:spcBef>
              <a:spcAft>
                <a:spcPts val="0"/>
              </a:spcAft>
              <a:buNone/>
            </a:pPr>
            <a:r>
              <a:rPr lang="ja-JP" sz="1200" dirty="0"/>
              <a:t>初期値の設定に敏感：</a:t>
            </a:r>
            <a:endParaRPr sz="1200" dirty="0"/>
          </a:p>
          <a:p>
            <a:pPr marL="0" lvl="0" indent="0" algn="l" rtl="0">
              <a:spcBef>
                <a:spcPts val="0"/>
              </a:spcBef>
              <a:spcAft>
                <a:spcPts val="0"/>
              </a:spcAft>
              <a:buNone/>
            </a:pPr>
            <a:r>
              <a:rPr lang="ja-JP" sz="1200" dirty="0"/>
              <a:t>         初期推定が不適切だと、誤差が大きくなる可能性があ</a:t>
            </a:r>
            <a:r>
              <a:rPr lang="ja-JP" altLang="en-US" sz="1200" dirty="0"/>
              <a:t>ります</a:t>
            </a:r>
            <a:endParaRPr lang="ja-JP" sz="1200" dirty="0"/>
          </a:p>
          <a:p>
            <a:pPr marL="342900" lvl="0" indent="-342900" algn="l" rtl="0">
              <a:spcBef>
                <a:spcPts val="0"/>
              </a:spcBef>
              <a:spcAft>
                <a:spcPts val="0"/>
              </a:spcAft>
              <a:buClr>
                <a:schemeClr val="dk1"/>
              </a:buClr>
              <a:buSzPts val="1200"/>
              <a:buFont typeface="Arial" panose="020B0604020202020204"/>
              <a:buChar char="•"/>
            </a:pPr>
            <a:r>
              <a:rPr lang="ja-JP" sz="1200" dirty="0"/>
              <a:t>モデル誤差に弱い：</a:t>
            </a:r>
            <a:endParaRPr sz="1200" dirty="0"/>
          </a:p>
          <a:p>
            <a:pPr marL="0" lvl="0" indent="0" algn="l" rtl="0">
              <a:spcBef>
                <a:spcPts val="0"/>
              </a:spcBef>
              <a:spcAft>
                <a:spcPts val="0"/>
              </a:spcAft>
              <a:buNone/>
            </a:pPr>
            <a:r>
              <a:rPr lang="ja-JP" sz="1200" dirty="0"/>
              <a:t>         </a:t>
            </a:r>
          </a:p>
        </p:txBody>
      </p:sp>
      <p:sp>
        <p:nvSpPr>
          <p:cNvPr id="268" name="Google Shape;26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11</a:t>
            </a:fld>
            <a:endParaRPr lang="ja-JP"/>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panose="020B0604020202020204"/>
              <a:buNone/>
            </a:pPr>
            <a:r>
              <a:rPr lang="ja-JP" dirty="0"/>
              <a:t>この</a:t>
            </a:r>
            <a:r>
              <a:rPr lang="ja-JP" altLang="en-US" dirty="0"/>
              <a:t>ページ</a:t>
            </a:r>
            <a:r>
              <a:rPr lang="ja-JP" dirty="0"/>
              <a:t>では、カルマンフィルタの2つの主要なステップ（予測と更新）について説明します。</a:t>
            </a:r>
          </a:p>
          <a:p>
            <a:pPr marL="0" lvl="0" indent="0" algn="l" rtl="0">
              <a:spcBef>
                <a:spcPts val="0"/>
              </a:spcBef>
              <a:spcAft>
                <a:spcPts val="0"/>
              </a:spcAft>
              <a:buClr>
                <a:schemeClr val="dk1"/>
              </a:buClr>
              <a:buSzPts val="1200"/>
              <a:buFont typeface="Arial" panose="020B0604020202020204"/>
              <a:buNone/>
            </a:pPr>
            <a:r>
              <a:rPr lang="ja-JP" altLang="en-US" b="1" dirty="0"/>
              <a:t>まずは</a:t>
            </a:r>
            <a:r>
              <a:rPr lang="ja-JP" b="1" dirty="0"/>
              <a:t>予測ステップ（Prediction Step）</a:t>
            </a:r>
          </a:p>
          <a:p>
            <a:pPr marL="0" lvl="0" indent="0" algn="l" rtl="0">
              <a:spcBef>
                <a:spcPts val="0"/>
              </a:spcBef>
              <a:spcAft>
                <a:spcPts val="0"/>
              </a:spcAft>
              <a:buClr>
                <a:schemeClr val="dk1"/>
              </a:buClr>
              <a:buSzPts val="1200"/>
              <a:buFont typeface="Arial" panose="020B0604020202020204"/>
              <a:buNone/>
            </a:pPr>
            <a:r>
              <a:rPr lang="ja-JP" dirty="0"/>
              <a:t>このステップでは、線形システムモデルを使用して次の状態を予測します。</a:t>
            </a:r>
            <a:br>
              <a:rPr lang="ja-JP" dirty="0"/>
            </a:br>
            <a:r>
              <a:rPr lang="ja-JP" b="1" dirty="0"/>
              <a:t>方程式1</a:t>
            </a:r>
            <a:r>
              <a:rPr lang="ja-JP" dirty="0"/>
              <a:t>では、状態が時間 k−</a:t>
            </a:r>
            <a:r>
              <a:rPr lang="ja-JP" altLang="en-US" dirty="0"/>
              <a:t>１</a:t>
            </a:r>
            <a:r>
              <a:rPr lang="ja-JP" dirty="0"/>
              <a:t>から k にどのように進化するかを示しており</a:t>
            </a:r>
            <a:r>
              <a:rPr lang="ja-JP" altLang="en-US" dirty="0"/>
              <a:t>ます。</a:t>
            </a:r>
            <a:endParaRPr lang="en-US" altLang="ja-JP" dirty="0"/>
          </a:p>
          <a:p>
            <a:pPr marL="0" lvl="0" indent="0" algn="l" rtl="0">
              <a:spcBef>
                <a:spcPts val="0"/>
              </a:spcBef>
              <a:spcAft>
                <a:spcPts val="0"/>
              </a:spcAft>
              <a:buClr>
                <a:schemeClr val="dk1"/>
              </a:buClr>
              <a:buSzPts val="1200"/>
              <a:buFont typeface="Arial" panose="020B0604020202020204"/>
              <a:buNone/>
            </a:pPr>
            <a:r>
              <a:rPr lang="ja-JP" dirty="0"/>
              <a:t>実際のシステムには</a:t>
            </a:r>
            <a:r>
              <a:rPr lang="ja-JP" b="1" dirty="0"/>
              <a:t>プロセスノイズ</a:t>
            </a:r>
            <a:r>
              <a:rPr lang="ja-JP" dirty="0"/>
              <a:t> が存在しますが、その影響は</a:t>
            </a:r>
            <a:r>
              <a:rPr lang="ja-JP" b="1" dirty="0"/>
              <a:t>プロセスノイズの</a:t>
            </a:r>
            <a:r>
              <a:rPr lang="ja-JP" dirty="0"/>
              <a:t>共分散の予測方程式</a:t>
            </a:r>
            <a:r>
              <a:rPr lang="ja-JP" altLang="en-US" dirty="0"/>
              <a:t>（きょうぶんさん）方程式</a:t>
            </a:r>
            <a:r>
              <a:rPr lang="ja-JP" dirty="0"/>
              <a:t>に組み込まれます。</a:t>
            </a:r>
          </a:p>
          <a:p>
            <a:pPr marL="0" lvl="0" indent="0" algn="l" rtl="0">
              <a:spcBef>
                <a:spcPts val="0"/>
              </a:spcBef>
              <a:spcAft>
                <a:spcPts val="0"/>
              </a:spcAft>
              <a:buClr>
                <a:schemeClr val="dk1"/>
              </a:buClr>
              <a:buSzPts val="1200"/>
              <a:buFont typeface="Arial" panose="020B0604020202020204"/>
              <a:buNone/>
            </a:pPr>
            <a:r>
              <a:rPr lang="ja-JP" altLang="en-US" b="1" dirty="0"/>
              <a:t>次は</a:t>
            </a:r>
            <a:r>
              <a:rPr lang="ja-JP" b="1" dirty="0"/>
              <a:t>更新ステップ（Update Step）</a:t>
            </a:r>
            <a:r>
              <a:rPr lang="ja-JP" altLang="en-US" b="1" dirty="0"/>
              <a:t>です。</a:t>
            </a:r>
            <a:endParaRPr lang="ja-JP" b="1" dirty="0"/>
          </a:p>
          <a:p>
            <a:pPr marL="0" lvl="0" indent="0" algn="l" rtl="0">
              <a:spcBef>
                <a:spcPts val="0"/>
              </a:spcBef>
              <a:spcAft>
                <a:spcPts val="0"/>
              </a:spcAft>
              <a:buClr>
                <a:schemeClr val="dk1"/>
              </a:buClr>
              <a:buSzPts val="1200"/>
              <a:buFont typeface="Arial" panose="020B0604020202020204"/>
              <a:buNone/>
            </a:pPr>
            <a:r>
              <a:rPr lang="ja-JP" dirty="0"/>
              <a:t>まず、</a:t>
            </a:r>
            <a:r>
              <a:rPr lang="ja-JP" b="1" dirty="0"/>
              <a:t>カルマンゲイン を計算</a:t>
            </a:r>
            <a:r>
              <a:rPr lang="ja-JP" dirty="0"/>
              <a:t>し、予測と実際の測定値との不確実性をバランスさせます。</a:t>
            </a:r>
            <a:br>
              <a:rPr lang="ja-JP" dirty="0"/>
            </a:br>
            <a:r>
              <a:rPr lang="ja-JP" dirty="0"/>
              <a:t>カルマンゲインは</a:t>
            </a:r>
            <a:r>
              <a:rPr lang="ja-JP" b="1" dirty="0"/>
              <a:t>方程式3</a:t>
            </a:r>
            <a:r>
              <a:rPr lang="ja-JP" dirty="0"/>
              <a:t>で計算され</a:t>
            </a:r>
            <a:r>
              <a:rPr lang="ja-JP" altLang="en-US" dirty="0"/>
              <a:t>ます。その後</a:t>
            </a:r>
            <a:r>
              <a:rPr lang="ja-JP" dirty="0"/>
              <a:t>、</a:t>
            </a:r>
            <a:r>
              <a:rPr lang="ja-JP" b="1" dirty="0"/>
              <a:t>測定値​ を用いて状態推定を更新</a:t>
            </a:r>
            <a:r>
              <a:rPr lang="ja-JP" dirty="0"/>
              <a:t>します</a:t>
            </a:r>
            <a:endParaRPr lang="en-US" altLang="ja-JP" dirty="0"/>
          </a:p>
          <a:p>
            <a:pPr marL="0" lvl="0" indent="0" algn="l" rtl="0">
              <a:spcBef>
                <a:spcPts val="0"/>
              </a:spcBef>
              <a:spcAft>
                <a:spcPts val="0"/>
              </a:spcAft>
              <a:buClr>
                <a:schemeClr val="dk1"/>
              </a:buClr>
              <a:buSzPts val="1200"/>
              <a:buFont typeface="Arial" panose="020B0604020202020204"/>
              <a:buNone/>
            </a:pPr>
            <a:r>
              <a:rPr lang="ja-JP" dirty="0"/>
              <a:t>最後に、</a:t>
            </a:r>
            <a:r>
              <a:rPr lang="ja-JP" b="1" dirty="0"/>
              <a:t>誤差共分散</a:t>
            </a:r>
            <a:r>
              <a:rPr lang="ja-JP" altLang="en-US" b="1" dirty="0"/>
              <a:t>（ごさきょうぶんさん）</a:t>
            </a:r>
            <a:r>
              <a:rPr lang="ja-JP" b="1" dirty="0"/>
              <a:t>を更新</a:t>
            </a:r>
            <a:r>
              <a:rPr lang="ja-JP" dirty="0"/>
              <a:t>する（</a:t>
            </a:r>
            <a:r>
              <a:rPr lang="ja-JP" b="1" dirty="0"/>
              <a:t>方程式5</a:t>
            </a:r>
            <a:r>
              <a:rPr lang="ja-JP" dirty="0"/>
              <a:t>）。</a:t>
            </a:r>
          </a:p>
          <a:p>
            <a:pPr marL="0" lvl="0" indent="0" algn="l" rtl="0">
              <a:spcBef>
                <a:spcPts val="0"/>
              </a:spcBef>
              <a:spcAft>
                <a:spcPts val="0"/>
              </a:spcAft>
              <a:buNone/>
            </a:pPr>
            <a:r>
              <a:rPr lang="ja-JP" dirty="0"/>
              <a:t>これらの予測ステップと更新ステップを繰り返すことで、</a:t>
            </a:r>
            <a:r>
              <a:rPr lang="ja-JP" b="1" dirty="0"/>
              <a:t>カルマンフィルタはリアルタイムで状態推定を継続</a:t>
            </a:r>
            <a:r>
              <a:rPr lang="ja-JP" altLang="en-US" b="1" dirty="0"/>
              <a:t>（けいぞく）</a:t>
            </a:r>
            <a:r>
              <a:rPr lang="ja-JP" b="1" dirty="0"/>
              <a:t>的に改善し、ノイズの影響を効果的に低減します</a:t>
            </a:r>
          </a:p>
          <a:p>
            <a:pPr marL="0" lvl="0" indent="0" algn="l" rtl="0">
              <a:spcBef>
                <a:spcPts val="0"/>
              </a:spcBef>
              <a:spcAft>
                <a:spcPts val="0"/>
              </a:spcAft>
              <a:buNone/>
            </a:pPr>
            <a:endParaRPr lang="ja-JP" b="1" dirty="0"/>
          </a:p>
        </p:txBody>
      </p:sp>
      <p:sp>
        <p:nvSpPr>
          <p:cNvPr id="279" name="Google Shape;2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12</a:t>
            </a:fld>
            <a:endParaRPr 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panose="020B0604020202020204"/>
              <a:buNone/>
            </a:pPr>
            <a:r>
              <a:rPr lang="ja-JP" altLang="en-US" dirty="0"/>
              <a:t>図のように、</a:t>
            </a:r>
            <a:r>
              <a:rPr lang="ja-JP" dirty="0"/>
              <a:t>実験結果は非常に明確で</a:t>
            </a:r>
            <a:r>
              <a:rPr lang="ja-JP" altLang="en-US" dirty="0"/>
              <a:t>す。</a:t>
            </a:r>
            <a:endParaRPr lang="en-US" altLang="ja-JP" dirty="0"/>
          </a:p>
          <a:p>
            <a:pPr marL="0" lvl="0" indent="0" algn="l" rtl="0">
              <a:spcBef>
                <a:spcPts val="0"/>
              </a:spcBef>
              <a:spcAft>
                <a:spcPts val="0"/>
              </a:spcAft>
              <a:buClr>
                <a:schemeClr val="dk1"/>
              </a:buClr>
              <a:buSzPts val="1200"/>
              <a:buFont typeface="Arial" panose="020B0604020202020204"/>
              <a:buNone/>
            </a:pPr>
            <a:br>
              <a:rPr lang="ja-JP" dirty="0"/>
            </a:br>
            <a:r>
              <a:rPr lang="ja-JP" dirty="0"/>
              <a:t>左側の</a:t>
            </a:r>
            <a:r>
              <a:rPr lang="ja-JP" altLang="en-US" dirty="0"/>
              <a:t>図</a:t>
            </a:r>
            <a:r>
              <a:rPr lang="ja-JP" dirty="0"/>
              <a:t>は</a:t>
            </a:r>
            <a:r>
              <a:rPr lang="ja-JP" b="1" dirty="0"/>
              <a:t>姿勢角 θの比較</a:t>
            </a:r>
            <a:r>
              <a:rPr lang="ja-JP" dirty="0"/>
              <a:t>を示し、</a:t>
            </a:r>
            <a:r>
              <a:rPr lang="ja-JP" altLang="en-US" b="1" dirty="0"/>
              <a:t>右側の図</a:t>
            </a:r>
            <a:r>
              <a:rPr lang="ja-JP" dirty="0"/>
              <a:t>は</a:t>
            </a:r>
            <a:r>
              <a:rPr lang="ja-JP" b="1" dirty="0"/>
              <a:t>横方向変位 Y の比較</a:t>
            </a:r>
            <a:r>
              <a:rPr lang="ja-JP" dirty="0"/>
              <a:t>を示してい</a:t>
            </a:r>
            <a:r>
              <a:rPr lang="ja-JP" altLang="en-US" dirty="0"/>
              <a:t>ます</a:t>
            </a:r>
            <a:r>
              <a:rPr lang="ja-JP" dirty="0"/>
              <a:t>。</a:t>
            </a:r>
            <a:endParaRPr lang="en-US" altLang="ja-JP" dirty="0"/>
          </a:p>
          <a:p>
            <a:pPr marL="0" lvl="0" indent="0" algn="l" rtl="0">
              <a:spcBef>
                <a:spcPts val="0"/>
              </a:spcBef>
              <a:spcAft>
                <a:spcPts val="0"/>
              </a:spcAft>
              <a:buClr>
                <a:schemeClr val="dk1"/>
              </a:buClr>
              <a:buSzPts val="1200"/>
              <a:buFont typeface="Arial" panose="020B0604020202020204"/>
              <a:buNone/>
            </a:pPr>
            <a:r>
              <a:rPr lang="ja-JP" altLang="en-US" dirty="0"/>
              <a:t>ここの角度と変位</a:t>
            </a:r>
            <a:r>
              <a:rPr lang="en-US" altLang="ja-JP" dirty="0"/>
              <a:t>Y</a:t>
            </a:r>
            <a:r>
              <a:rPr lang="ja-JP" altLang="en-US" dirty="0"/>
              <a:t>は目標点のデータです</a:t>
            </a:r>
            <a:endParaRPr lang="en-US" altLang="ja-JP" dirty="0"/>
          </a:p>
          <a:p>
            <a:pPr marL="0" lvl="0" indent="0" algn="l" rtl="0">
              <a:spcBef>
                <a:spcPts val="0"/>
              </a:spcBef>
              <a:spcAft>
                <a:spcPts val="0"/>
              </a:spcAft>
              <a:buClr>
                <a:schemeClr val="dk1"/>
              </a:buClr>
              <a:buSzPts val="1200"/>
              <a:buFont typeface="Arial" panose="020B0604020202020204"/>
              <a:buNone/>
            </a:pPr>
            <a:r>
              <a:rPr lang="ja-JP" altLang="en-US" dirty="0"/>
              <a:t>青色の折れ線はカルマンフィルタを適用していない場合のデータを示しており、赤い折れ線はフィルタ処理後のデータとなっております。</a:t>
            </a:r>
            <a:endParaRPr lang="ja-JP" dirty="0"/>
          </a:p>
          <a:p>
            <a:pPr marL="0" lvl="0" indent="0" algn="l" rtl="0">
              <a:spcBef>
                <a:spcPts val="0"/>
              </a:spcBef>
              <a:spcAft>
                <a:spcPts val="0"/>
              </a:spcAft>
              <a:buClr>
                <a:schemeClr val="dk1"/>
              </a:buClr>
              <a:buSzPts val="1200"/>
              <a:buFont typeface="Arial" panose="020B0604020202020204"/>
              <a:buNone/>
            </a:pPr>
            <a:r>
              <a:rPr lang="ja-JP" dirty="0"/>
              <a:t>グラフから明らかなように、フィルタ適用後のデータ変動範囲は大幅に縮小してい</a:t>
            </a:r>
            <a:r>
              <a:rPr lang="ja-JP" altLang="en-US" dirty="0"/>
              <a:t>ます</a:t>
            </a:r>
            <a:r>
              <a:rPr lang="ja-JP" dirty="0"/>
              <a:t>。</a:t>
            </a:r>
            <a:br>
              <a:rPr lang="ja-JP" dirty="0"/>
            </a:br>
            <a:r>
              <a:rPr lang="ja-JP" dirty="0"/>
              <a:t>これは、YOLOP単体では出力が不安定になりやすいが、カルマンフィルタによってノイズが抑制され、より安定した車線位置情報が得られることを示してい</a:t>
            </a:r>
            <a:r>
              <a:rPr lang="ja-JP" altLang="en-US" dirty="0"/>
              <a:t>ます</a:t>
            </a:r>
            <a:endParaRPr lang="ja-JP" dirty="0"/>
          </a:p>
          <a:p>
            <a:pPr marL="0" lvl="0" indent="0" algn="l" rtl="0">
              <a:spcBef>
                <a:spcPts val="0"/>
              </a:spcBef>
              <a:spcAft>
                <a:spcPts val="0"/>
              </a:spcAft>
              <a:buNone/>
            </a:pPr>
            <a:endParaRPr lang="ja-JP" dirty="0"/>
          </a:p>
        </p:txBody>
      </p:sp>
      <p:sp>
        <p:nvSpPr>
          <p:cNvPr id="289" name="Google Shape;28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13</a:t>
            </a:fld>
            <a:endParaRPr lang="ja-JP"/>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panose="020B0604020202020204"/>
              <a:buNone/>
            </a:pPr>
            <a:r>
              <a:rPr lang="ja-JP" altLang="en-US" dirty="0"/>
              <a:t>この図</a:t>
            </a:r>
            <a:r>
              <a:rPr lang="ja-JP" dirty="0"/>
              <a:t>は、出力結果の比較を示している。</a:t>
            </a:r>
            <a:br>
              <a:rPr lang="ja-JP" dirty="0"/>
            </a:br>
            <a:r>
              <a:rPr lang="ja-JP" dirty="0"/>
              <a:t>画像は</a:t>
            </a:r>
            <a:r>
              <a:rPr lang="ja-JP" b="1" dirty="0"/>
              <a:t>A、B、C、Dの4つの時間区間</a:t>
            </a:r>
            <a:r>
              <a:rPr lang="ja-JP" altLang="en-US" b="1" dirty="0"/>
              <a:t>（くかん）</a:t>
            </a:r>
            <a:r>
              <a:rPr lang="ja-JP" dirty="0"/>
              <a:t>に分かれており、それぞれ異なる環境条件の車線認識結果を表している。</a:t>
            </a:r>
          </a:p>
          <a:p>
            <a:pPr marL="0" lvl="0" indent="0" algn="l" rtl="0">
              <a:spcBef>
                <a:spcPts val="0"/>
              </a:spcBef>
              <a:spcAft>
                <a:spcPts val="0"/>
              </a:spcAft>
              <a:buClr>
                <a:schemeClr val="dk1"/>
              </a:buClr>
              <a:buSzPts val="1200"/>
              <a:buFont typeface="Arial" panose="020B0604020202020204"/>
              <a:buNone/>
            </a:pPr>
            <a:r>
              <a:rPr lang="ja-JP" b="1" dirty="0"/>
              <a:t>A・Bの画像</a:t>
            </a:r>
            <a:r>
              <a:rPr lang="ja-JP" dirty="0"/>
              <a:t>：</a:t>
            </a:r>
          </a:p>
          <a:p>
            <a:pPr marL="457200" lvl="1" indent="0" algn="l" rtl="0">
              <a:spcBef>
                <a:spcPts val="0"/>
              </a:spcBef>
              <a:spcAft>
                <a:spcPts val="0"/>
              </a:spcAft>
              <a:buClr>
                <a:schemeClr val="dk1"/>
              </a:buClr>
              <a:buSzPts val="1200"/>
              <a:buFont typeface="Arial" panose="020B0604020202020204"/>
              <a:buNone/>
            </a:pPr>
            <a:r>
              <a:rPr lang="ja-JP" dirty="0"/>
              <a:t>YOLOPはすべての車線を検出できているが、検出結果には大きなばらつきがある。</a:t>
            </a:r>
          </a:p>
          <a:p>
            <a:pPr marL="457200" lvl="1" indent="0" algn="l" rtl="0">
              <a:spcBef>
                <a:spcPts val="0"/>
              </a:spcBef>
              <a:spcAft>
                <a:spcPts val="0"/>
              </a:spcAft>
              <a:buClr>
                <a:schemeClr val="dk1"/>
              </a:buClr>
              <a:buSzPts val="1200"/>
              <a:buFont typeface="Arial" panose="020B0604020202020204"/>
              <a:buNone/>
            </a:pPr>
            <a:r>
              <a:rPr lang="ja-JP" b="1" dirty="0"/>
              <a:t>白い三角形で囲</a:t>
            </a:r>
            <a:r>
              <a:rPr lang="ja-JP" altLang="en-US" b="1" dirty="0"/>
              <a:t>（こ）</a:t>
            </a:r>
            <a:r>
              <a:rPr lang="ja-JP" b="1" dirty="0"/>
              <a:t>まれた青い点</a:t>
            </a:r>
            <a:r>
              <a:rPr lang="ja-JP" dirty="0"/>
              <a:t>は、制御</a:t>
            </a:r>
            <a:r>
              <a:rPr lang="ja-JP" altLang="en-US" dirty="0"/>
              <a:t>アルゴリズムに伝達のとき</a:t>
            </a:r>
            <a:r>
              <a:rPr lang="ja-JP" dirty="0"/>
              <a:t>選択されたセンターポイントである。</a:t>
            </a:r>
          </a:p>
          <a:p>
            <a:pPr marL="457200" lvl="1" indent="0" algn="l" rtl="0">
              <a:spcBef>
                <a:spcPts val="0"/>
              </a:spcBef>
              <a:spcAft>
                <a:spcPts val="0"/>
              </a:spcAft>
              <a:buClr>
                <a:schemeClr val="dk1"/>
              </a:buClr>
              <a:buSzPts val="1200"/>
              <a:buFont typeface="Arial" panose="020B0604020202020204"/>
              <a:buNone/>
            </a:pPr>
            <a:r>
              <a:rPr lang="ja-JP" dirty="0"/>
              <a:t>YOLOPの結果が不安定であるにもかかわらず、赤い点（カルマンフィルタの出力</a:t>
            </a:r>
            <a:r>
              <a:rPr lang="ja-JP" altLang="en-US" dirty="0"/>
              <a:t>データ</a:t>
            </a:r>
            <a:r>
              <a:rPr lang="ja-JP" dirty="0"/>
              <a:t>）はほぼ一定の位置を維持しており、高い安定性を示してい</a:t>
            </a:r>
            <a:r>
              <a:rPr lang="ja-JP" altLang="en-US" dirty="0"/>
              <a:t>ます。</a:t>
            </a:r>
            <a:endParaRPr lang="ja-JP" dirty="0"/>
          </a:p>
          <a:p>
            <a:pPr marL="0" lvl="0" indent="0" algn="l" rtl="0">
              <a:spcBef>
                <a:spcPts val="0"/>
              </a:spcBef>
              <a:spcAft>
                <a:spcPts val="0"/>
              </a:spcAft>
              <a:buClr>
                <a:schemeClr val="dk1"/>
              </a:buClr>
              <a:buSzPts val="1200"/>
              <a:buFont typeface="Arial" panose="020B0604020202020204"/>
              <a:buNone/>
            </a:pPr>
            <a:r>
              <a:rPr lang="ja-JP" b="1" dirty="0"/>
              <a:t>C・Dの画像</a:t>
            </a:r>
            <a:r>
              <a:rPr lang="ja-JP" dirty="0"/>
              <a:t>：</a:t>
            </a:r>
          </a:p>
          <a:p>
            <a:pPr marL="457200" lvl="1" indent="0" algn="l" rtl="0">
              <a:spcBef>
                <a:spcPts val="0"/>
              </a:spcBef>
              <a:spcAft>
                <a:spcPts val="0"/>
              </a:spcAft>
              <a:buClr>
                <a:schemeClr val="dk1"/>
              </a:buClr>
              <a:buSzPts val="1200"/>
              <a:buFont typeface="Arial" panose="020B0604020202020204"/>
              <a:buNone/>
            </a:pPr>
            <a:r>
              <a:rPr lang="ja-JP" dirty="0"/>
              <a:t>環境の影響により、YOLOPの車線検出が極めて不安定になり、一部の車線は正しく認識されていない。</a:t>
            </a:r>
          </a:p>
          <a:p>
            <a:pPr marL="457200" lvl="1" indent="0" algn="l" rtl="0">
              <a:spcBef>
                <a:spcPts val="0"/>
              </a:spcBef>
              <a:spcAft>
                <a:spcPts val="0"/>
              </a:spcAft>
              <a:buClr>
                <a:schemeClr val="dk1"/>
              </a:buClr>
              <a:buSzPts val="1200"/>
              <a:buFont typeface="Arial" panose="020B0604020202020204"/>
              <a:buNone/>
            </a:pPr>
            <a:r>
              <a:rPr lang="ja-JP" dirty="0"/>
              <a:t>それにもかかわらず、カルマンフィルタは</a:t>
            </a:r>
            <a:r>
              <a:rPr lang="ja-JP" b="1" dirty="0"/>
              <a:t>消</a:t>
            </a:r>
            <a:r>
              <a:rPr lang="ja-JP" altLang="en-US" b="1" dirty="0"/>
              <a:t>え</a:t>
            </a:r>
            <a:r>
              <a:rPr lang="ja-JP" b="1" dirty="0"/>
              <a:t>た車線ポイントを補完し、合理的な位置情報を維持</a:t>
            </a:r>
            <a:r>
              <a:rPr lang="ja-JP" altLang="en-US" b="1" dirty="0"/>
              <a:t>できます。</a:t>
            </a:r>
            <a:endParaRPr lang="ja-JP" dirty="0"/>
          </a:p>
          <a:p>
            <a:pPr marL="0" lvl="0" indent="0" algn="l" rtl="0">
              <a:spcBef>
                <a:spcPts val="0"/>
              </a:spcBef>
              <a:spcAft>
                <a:spcPts val="0"/>
              </a:spcAft>
              <a:buNone/>
            </a:pPr>
            <a:r>
              <a:rPr lang="ja-JP" dirty="0"/>
              <a:t>この結果から、</a:t>
            </a:r>
            <a:r>
              <a:rPr lang="ja-JP" b="1" dirty="0"/>
              <a:t>YOLOPの出力がどれほど不安定であっても、カルマンフィルタは一貫して安定した位置を維持する</a:t>
            </a:r>
            <a:r>
              <a:rPr lang="ja-JP" dirty="0"/>
              <a:t>ことが確認でき</a:t>
            </a:r>
            <a:r>
              <a:rPr lang="ja-JP" altLang="en-US" dirty="0"/>
              <a:t>ました</a:t>
            </a:r>
            <a:r>
              <a:rPr lang="ja-JP" dirty="0"/>
              <a:t>。</a:t>
            </a:r>
            <a:br>
              <a:rPr lang="ja-JP" dirty="0"/>
            </a:br>
            <a:r>
              <a:rPr lang="ja-JP" dirty="0"/>
              <a:t>さらに、</a:t>
            </a:r>
            <a:r>
              <a:rPr lang="ja-JP" b="1" dirty="0"/>
              <a:t>YOLOPが出力を完全に失った場合でも、カルマンフィルタは補完機能を果</a:t>
            </a:r>
            <a:r>
              <a:rPr lang="ja-JP" altLang="en-US" b="1" dirty="0"/>
              <a:t>（は）</a:t>
            </a:r>
            <a:r>
              <a:rPr lang="ja-JP" b="1" dirty="0"/>
              <a:t>たし、制御のための安定したターゲットポイントを提供</a:t>
            </a:r>
            <a:r>
              <a:rPr lang="ja-JP" altLang="en-US" b="1" dirty="0"/>
              <a:t>しました。</a:t>
            </a:r>
            <a:endParaRPr lang="en-US" altLang="ja-JP" b="1" dirty="0"/>
          </a:p>
          <a:p>
            <a:pPr marL="0" lvl="0" indent="0" algn="l" rtl="0">
              <a:spcBef>
                <a:spcPts val="0"/>
              </a:spcBef>
              <a:spcAft>
                <a:spcPts val="0"/>
              </a:spcAft>
              <a:buNone/>
            </a:pPr>
            <a:r>
              <a:rPr lang="ja-JP" altLang="en-US" b="1" dirty="0"/>
              <a:t>この部分の成果も学会で発表しました</a:t>
            </a:r>
            <a:endParaRPr lang="ja-JP" dirty="0"/>
          </a:p>
          <a:p>
            <a:pPr marL="0" lvl="0" indent="0" algn="l" rtl="0">
              <a:spcBef>
                <a:spcPts val="0"/>
              </a:spcBef>
              <a:spcAft>
                <a:spcPts val="0"/>
              </a:spcAft>
              <a:buNone/>
            </a:pPr>
            <a:endParaRPr lang="ja-JP" dirty="0"/>
          </a:p>
        </p:txBody>
      </p:sp>
      <p:sp>
        <p:nvSpPr>
          <p:cNvPr id="302" name="Google Shape;30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14</a:t>
            </a:fld>
            <a:endParaRPr lang="ja-JP"/>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3" name="Google Shape;31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15</a:t>
            </a:fld>
            <a:endParaRPr lang="ja-JP"/>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8987135B-99B1-C4B0-4973-B8E9E52ACE47}"/>
            </a:ext>
          </a:extLst>
        </p:cNvPr>
        <p:cNvGrpSpPr/>
        <p:nvPr/>
      </p:nvGrpSpPr>
      <p:grpSpPr>
        <a:xfrm>
          <a:off x="0" y="0"/>
          <a:ext cx="0" cy="0"/>
          <a:chOff x="0" y="0"/>
          <a:chExt cx="0" cy="0"/>
        </a:xfrm>
      </p:grpSpPr>
      <p:sp>
        <p:nvSpPr>
          <p:cNvPr id="357" name="Google Shape;357;p18:notes">
            <a:extLst>
              <a:ext uri="{FF2B5EF4-FFF2-40B4-BE49-F238E27FC236}">
                <a16:creationId xmlns:a16="http://schemas.microsoft.com/office/drawing/2014/main" id="{824D66D1-06A8-E9E6-1D14-845F36DCB5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18:notes">
            <a:extLst>
              <a:ext uri="{FF2B5EF4-FFF2-40B4-BE49-F238E27FC236}">
                <a16:creationId xmlns:a16="http://schemas.microsoft.com/office/drawing/2014/main" id="{352BBE6A-B4D8-5A85-0A0C-318953285CF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buNone/>
            </a:pPr>
            <a:r>
              <a:rPr lang="ja-JP" altLang="en-US" dirty="0"/>
              <a:t>制御器では、目標点の情報だけでなく、その目標点における将来的な旋回（せんかい）速度の情報も必要となります。</a:t>
            </a:r>
            <a:br>
              <a:rPr lang="en-US" altLang="ja-JP" dirty="0"/>
            </a:br>
            <a:r>
              <a:rPr lang="ja-JP" altLang="en-US" dirty="0"/>
              <a:t>そこで、私たちはデータ処理によって得られた中心車線のデータを基に、車線上の</a:t>
            </a:r>
            <a:r>
              <a:rPr lang="en-US" altLang="ja-JP" dirty="0"/>
              <a:t>3</a:t>
            </a:r>
            <a:r>
              <a:rPr lang="ja-JP" altLang="en-US" dirty="0"/>
              <a:t>点、すなわち</a:t>
            </a:r>
            <a:r>
              <a:rPr lang="en-US" altLang="ja-JP" dirty="0"/>
              <a:t>A</a:t>
            </a:r>
            <a:r>
              <a:rPr lang="ja-JP" altLang="en-US" dirty="0"/>
              <a:t>・</a:t>
            </a:r>
            <a:r>
              <a:rPr lang="en-US" altLang="ja-JP" dirty="0"/>
              <a:t>B</a:t>
            </a:r>
            <a:r>
              <a:rPr lang="ja-JP" altLang="en-US" dirty="0"/>
              <a:t>・</a:t>
            </a:r>
            <a:r>
              <a:rPr lang="en-US" altLang="ja-JP" dirty="0"/>
              <a:t>C</a:t>
            </a:r>
            <a:r>
              <a:rPr lang="ja-JP" altLang="en-US" dirty="0"/>
              <a:t>の各点を選択し、これらの点の車両座標系における座標値および前後の点のなす角度に対してルート追従を行っております。</a:t>
            </a:r>
          </a:p>
          <a:p>
            <a:r>
              <a:rPr lang="ja-JP" altLang="en-US" dirty="0"/>
              <a:t>直線の場合は左側の図に示されており、左右の実線が実際の車線、中央の点線が処理により算出された中心車線を表しております。</a:t>
            </a:r>
            <a:endParaRPr lang="en-US" altLang="ja-JP" dirty="0"/>
          </a:p>
          <a:p>
            <a:r>
              <a:rPr lang="ja-JP" altLang="en-US" dirty="0"/>
              <a:t>カーブの場合は右側の図に示されております。</a:t>
            </a:r>
          </a:p>
          <a:p>
            <a:pPr marL="0" lvl="0" indent="0" algn="l" rtl="0">
              <a:spcBef>
                <a:spcPts val="0"/>
              </a:spcBef>
              <a:spcAft>
                <a:spcPts val="0"/>
              </a:spcAft>
              <a:buNone/>
            </a:pPr>
            <a:endParaRPr dirty="0"/>
          </a:p>
        </p:txBody>
      </p:sp>
      <p:sp>
        <p:nvSpPr>
          <p:cNvPr id="359" name="Google Shape;359;p18:notes">
            <a:extLst>
              <a:ext uri="{FF2B5EF4-FFF2-40B4-BE49-F238E27FC236}">
                <a16:creationId xmlns:a16="http://schemas.microsoft.com/office/drawing/2014/main" id="{9AA85219-E9BB-361F-4C4B-A375EE5D7D6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16</a:t>
            </a:fld>
            <a:endParaRPr lang="ja-JP"/>
          </a:p>
        </p:txBody>
      </p:sp>
    </p:spTree>
    <p:extLst>
      <p:ext uri="{BB962C8B-B14F-4D97-AF65-F5344CB8AC3E}">
        <p14:creationId xmlns:p14="http://schemas.microsoft.com/office/powerpoint/2010/main" val="4271644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38c3cdec23_1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338c3cdec23_1_4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dirty="0">
                <a:sym typeface="Arial" panose="020B0604020202020204"/>
              </a:rPr>
              <a:t>次に、今回応用した制御方法、</a:t>
            </a:r>
            <a:r>
              <a:rPr lang="ja-JP" altLang="ja-JP" dirty="0">
                <a:sym typeface="Arial" panose="020B0604020202020204"/>
              </a:rPr>
              <a:t>リアプノフ</a:t>
            </a:r>
            <a:r>
              <a:rPr lang="ja-JP" altLang="en-US" dirty="0">
                <a:sym typeface="Arial" panose="020B0604020202020204"/>
              </a:rPr>
              <a:t>制御について説明させます</a:t>
            </a:r>
            <a:endParaRPr lang="en-US" altLang="ja-JP" dirty="0">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ja-JP" dirty="0">
                <a:sym typeface="Arial" panose="020B0604020202020204"/>
              </a:rPr>
              <a:t>リアプノフ関数に基づく制御器は、システムの安定性を理論的に保証する制御手法である。リアプノフ関数を用いて、システムの状態が時間とともに目標状態に収束するように制御入力を設計</a:t>
            </a:r>
            <a:r>
              <a:rPr lang="ja-JP" altLang="en-US" dirty="0">
                <a:sym typeface="Arial" panose="020B0604020202020204"/>
              </a:rPr>
              <a:t>します</a:t>
            </a:r>
            <a:r>
              <a:rPr lang="ja-JP" altLang="ja-JP" dirty="0">
                <a:sym typeface="Arial" panose="020B0604020202020204"/>
              </a:rPr>
              <a:t>。</a:t>
            </a:r>
            <a:r>
              <a:rPr lang="ja-JP" altLang="en-US" dirty="0"/>
              <a:t>この方法により、外乱（がいらん）や初期誤差が存在する場合でも、安定した動作を実現することが可能となりました。</a:t>
            </a:r>
            <a:endParaRPr lang="ja-JP" altLang="ja-JP"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こちらはリアプノーフ制御のフローチャートです。</a:t>
            </a:r>
            <a:br>
              <a:rPr lang="ja-JP" altLang="en-US" dirty="0"/>
            </a:br>
            <a:r>
              <a:rPr lang="ja-JP" altLang="en-US" dirty="0"/>
              <a:t>：まず、データ処理ノードから取得した目標点の座標に基づき、目標点と現在の車両位置との位置差を算出します。</a:t>
            </a:r>
            <a:br>
              <a:rPr lang="ja-JP" altLang="en-US" dirty="0"/>
            </a:br>
            <a:r>
              <a:rPr lang="ja-JP" altLang="en-US" dirty="0"/>
              <a:t>そして、得られた</a:t>
            </a:r>
            <a:r>
              <a:rPr lang="zh-CN" altLang="en-US" dirty="0"/>
              <a:t>▲</a:t>
            </a:r>
            <a:r>
              <a:rPr lang="en-US" altLang="zh-CN" dirty="0"/>
              <a:t>x</a:t>
            </a:r>
            <a:r>
              <a:rPr lang="zh-CN" altLang="en-US" dirty="0"/>
              <a:t>，▲</a:t>
            </a:r>
            <a:r>
              <a:rPr lang="en-US" altLang="zh-CN" dirty="0"/>
              <a:t>y</a:t>
            </a:r>
            <a:r>
              <a:rPr lang="zh-CN" altLang="en-US" dirty="0"/>
              <a:t>，▲</a:t>
            </a:r>
            <a:r>
              <a:rPr lang="en-US" altLang="zh-CN" dirty="0"/>
              <a:t>theta</a:t>
            </a:r>
            <a:r>
              <a:rPr lang="ja-JP" altLang="en-US" dirty="0"/>
              <a:t>と予想角速度を入力として制御器に送信されます。</a:t>
            </a:r>
            <a:br>
              <a:rPr lang="ja-JP" altLang="en-US" dirty="0"/>
            </a:br>
            <a:r>
              <a:rPr lang="ja-JP" altLang="en-US" dirty="0"/>
              <a:t>制御器では、パラメータである</a:t>
            </a:r>
            <a:r>
              <a:rPr lang="en-US" altLang="ja-JP" b="1" dirty="0"/>
              <a:t>Vt</a:t>
            </a:r>
            <a:r>
              <a:rPr lang="ja-JP" altLang="en-US" b="1" dirty="0"/>
              <a:t>、</a:t>
            </a:r>
            <a:r>
              <a:rPr lang="en-US" altLang="ja-JP" b="1" dirty="0"/>
              <a:t>λa,λv,k1,k2</a:t>
            </a:r>
            <a:r>
              <a:rPr lang="ja-JP" altLang="en-US" dirty="0"/>
              <a:t>を調整し、最終的に車両のモーターに送る角速度および線速度を決定します。</a:t>
            </a:r>
            <a:endParaRPr lang="en-US" altLang="zh-CN" dirty="0"/>
          </a:p>
          <a:p>
            <a:pPr marL="0" lvl="0" indent="0" algn="l" rtl="0">
              <a:spcBef>
                <a:spcPts val="0"/>
              </a:spcBef>
              <a:spcAft>
                <a:spcPts val="0"/>
              </a:spcAft>
              <a:buNone/>
            </a:pPr>
            <a:r>
              <a:rPr lang="ja-JP" altLang="en-US" dirty="0"/>
              <a:t>これらのパラメータは制御器設計の際に用いたもので、次のページの式にも出てきます。</a:t>
            </a:r>
            <a:endParaRPr dirty="0"/>
          </a:p>
        </p:txBody>
      </p:sp>
      <p:sp>
        <p:nvSpPr>
          <p:cNvPr id="375" name="Google Shape;375;g338c3cdec23_1_4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17</a:t>
            </a:fld>
            <a:endParaRPr lang="ja-JP"/>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私たちの目的は、車両の速度および角速度を制御することにより、車両をグローバル座標系における所定の位置とポーズまで到達させる、すなわち</a:t>
            </a:r>
            <a:r>
              <a:rPr lang="en-US" altLang="zh-CN" dirty="0"/>
              <a:t>target</a:t>
            </a:r>
            <a:r>
              <a:rPr lang="ja-JP" altLang="en-US" dirty="0"/>
              <a:t>に到達させることです。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sz="1200" dirty="0">
                <a:solidFill>
                  <a:schemeClr val="dk1"/>
                </a:solidFill>
              </a:rPr>
              <a:t>これは</a:t>
            </a:r>
            <a:r>
              <a:rPr lang="ja-JP" altLang="ja-JP" sz="1200" dirty="0">
                <a:solidFill>
                  <a:schemeClr val="dk1"/>
                </a:solidFill>
              </a:rPr>
              <a:t>ロボットの運動学</a:t>
            </a:r>
            <a:r>
              <a:rPr lang="ja-JP" altLang="en-US" sz="1200" dirty="0">
                <a:solidFill>
                  <a:schemeClr val="dk1"/>
                </a:solidFill>
              </a:rPr>
              <a:t>の公式で、</a:t>
            </a:r>
            <a:r>
              <a:rPr lang="ja-JP" altLang="ja-JP" sz="1200" dirty="0">
                <a:solidFill>
                  <a:schemeClr val="dk1"/>
                </a:solidFill>
              </a:rPr>
              <a:t>ロボットとターゲットの線形および角度の位置は</a:t>
            </a:r>
            <a:r>
              <a:rPr lang="ja-JP" altLang="en-US" sz="1200" dirty="0">
                <a:solidFill>
                  <a:schemeClr val="dk1"/>
                </a:solidFill>
              </a:rPr>
              <a:t>この公式で示しています。</a:t>
            </a:r>
            <a:endParaRPr lang="en-US" altLang="ja-JP" sz="12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sz="1200" dirty="0">
                <a:solidFill>
                  <a:schemeClr val="dk1"/>
                </a:solidFill>
              </a:rPr>
              <a:t>それらの時間</a:t>
            </a:r>
            <a:r>
              <a:rPr lang="en-US" altLang="ja-JP" sz="1200" dirty="0">
                <a:solidFill>
                  <a:schemeClr val="dk1"/>
                </a:solidFill>
              </a:rPr>
              <a:t>t</a:t>
            </a:r>
            <a:r>
              <a:rPr lang="ja-JP" altLang="en-US" sz="1200" dirty="0">
                <a:solidFill>
                  <a:schemeClr val="dk1"/>
                </a:solidFill>
              </a:rPr>
              <a:t>に関する導関数（どうかんすう）は これです</a:t>
            </a:r>
            <a:endParaRPr lang="en-US" altLang="ja-JP" sz="12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ja-JP" altLang="en-US" sz="1200" dirty="0">
              <a:solidFill>
                <a:schemeClr val="dk1"/>
              </a:solidFill>
            </a:endParaRPr>
          </a:p>
          <a:p>
            <a:pPr marL="0" lvl="0" indent="0" algn="l" rtl="0">
              <a:spcBef>
                <a:spcPts val="0"/>
              </a:spcBef>
              <a:spcAft>
                <a:spcPts val="0"/>
              </a:spcAft>
              <a:buNone/>
            </a:pPr>
            <a:endParaRPr lang="ja-JP"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59" name="Google Shape;3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18</a:t>
            </a:fld>
            <a:endParaRPr lang="ja-JP"/>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38c3cdec23_4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338c3cdec23_4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None/>
            </a:pPr>
            <a:r>
              <a:rPr lang="en-US" altLang="ja-JP" dirty="0"/>
              <a:t>Lyapunov</a:t>
            </a:r>
            <a:r>
              <a:rPr lang="ja-JP" altLang="en-US" dirty="0"/>
              <a:t>制御器を設計するにあたり、まず</a:t>
            </a:r>
            <a:r>
              <a:rPr lang="en-US" altLang="ja-JP" dirty="0"/>
              <a:t>Lyapunov</a:t>
            </a:r>
            <a:r>
              <a:rPr lang="ja-JP" altLang="en-US" dirty="0"/>
              <a:t>関数の設計を行いました。</a:t>
            </a:r>
            <a:br>
              <a:rPr lang="ja-JP" altLang="en-US" dirty="0"/>
            </a:br>
            <a:r>
              <a:rPr lang="ja-JP" altLang="en-US" dirty="0"/>
              <a:t>設計は以下の通りです。</a:t>
            </a:r>
          </a:p>
          <a:p>
            <a:pPr>
              <a:buNone/>
            </a:pPr>
            <a:r>
              <a:rPr lang="ja-JP" altLang="en-US" dirty="0"/>
              <a:t>まず、</a:t>
            </a:r>
            <a:r>
              <a:rPr lang="en-US" altLang="ja-JP" b="1" dirty="0"/>
              <a:t>V₁</a:t>
            </a:r>
            <a:r>
              <a:rPr lang="ja-JP" altLang="en-US" dirty="0"/>
              <a:t>は目標点までの距離</a:t>
            </a:r>
            <a:r>
              <a:rPr lang="en-US" altLang="ja-JP" b="1" dirty="0"/>
              <a:t>ρ</a:t>
            </a:r>
            <a:r>
              <a:rPr lang="ja-JP" altLang="en-US" dirty="0"/>
              <a:t>の</a:t>
            </a:r>
            <a:r>
              <a:rPr lang="en-US" altLang="ja-JP" dirty="0"/>
              <a:t>2</a:t>
            </a:r>
            <a:r>
              <a:rPr lang="ja-JP" altLang="en-US" dirty="0"/>
              <a:t>乗を表（あらわ）し、</a:t>
            </a:r>
            <a:br>
              <a:rPr lang="ja-JP" altLang="en-US" dirty="0"/>
            </a:br>
            <a:r>
              <a:rPr lang="en-US" altLang="ja-JP" b="1" dirty="0"/>
              <a:t>V₂</a:t>
            </a:r>
            <a:r>
              <a:rPr lang="ja-JP" altLang="en-US" dirty="0"/>
              <a:t>は角度</a:t>
            </a:r>
            <a:r>
              <a:rPr lang="en-US" altLang="ja-JP" b="1" dirty="0"/>
              <a:t>α</a:t>
            </a:r>
            <a:r>
              <a:rPr lang="ja-JP" altLang="en-US" dirty="0"/>
              <a:t>および</a:t>
            </a:r>
            <a:r>
              <a:rPr lang="en-US" altLang="ja-JP" b="1" dirty="0"/>
              <a:t>β</a:t>
            </a:r>
            <a:r>
              <a:rPr lang="ja-JP" altLang="en-US" dirty="0"/>
              <a:t>に基づいて構成されています。</a:t>
            </a:r>
            <a:br>
              <a:rPr lang="ja-JP" altLang="en-US" dirty="0"/>
            </a:br>
            <a:r>
              <a:rPr lang="ja-JP" altLang="en-US" dirty="0"/>
              <a:t>ここで、</a:t>
            </a:r>
            <a:r>
              <a:rPr lang="en-US" altLang="ja-JP" b="1" dirty="0"/>
              <a:t>1−cosα</a:t>
            </a:r>
            <a:r>
              <a:rPr lang="ja-JP" altLang="en-US" dirty="0"/>
              <a:t>という形を採用することで、制御時の振動を抑えることが可能となります。</a:t>
            </a:r>
            <a:br>
              <a:rPr lang="ja-JP" altLang="en-US" dirty="0"/>
            </a:br>
            <a:r>
              <a:rPr lang="ja-JP" altLang="en-US" dirty="0"/>
              <a:t>また、</a:t>
            </a:r>
            <a:r>
              <a:rPr lang="en-US" altLang="ja-JP" b="1" dirty="0"/>
              <a:t>k₁</a:t>
            </a:r>
            <a:r>
              <a:rPr lang="ja-JP" altLang="en-US" dirty="0"/>
              <a:t>および</a:t>
            </a:r>
            <a:r>
              <a:rPr lang="en-US" altLang="ja-JP" b="1" dirty="0"/>
              <a:t>k₂</a:t>
            </a:r>
            <a:r>
              <a:rPr lang="ja-JP" altLang="en-US" dirty="0"/>
              <a:t>はそれぞれのゲインを表すパラメータです。</a:t>
            </a:r>
          </a:p>
          <a:p>
            <a:pPr>
              <a:buNone/>
            </a:pPr>
            <a:r>
              <a:rPr lang="ja-JP" altLang="en-US" dirty="0"/>
              <a:t>速度および角速度の制御器の設計目標は、</a:t>
            </a:r>
            <a:r>
              <a:rPr lang="en-US" altLang="ja-JP" dirty="0"/>
              <a:t>Lyapunov</a:t>
            </a:r>
            <a:r>
              <a:rPr lang="ja-JP" altLang="en-US" dirty="0"/>
              <a:t>関数が</a:t>
            </a:r>
            <a:r>
              <a:rPr lang="ja-JP" altLang="en-US" b="1" dirty="0"/>
              <a:t>正定（せいてい）</a:t>
            </a:r>
            <a:r>
              <a:rPr lang="ja-JP" altLang="en-US" dirty="0"/>
              <a:t>であり、かつその時間微分が</a:t>
            </a:r>
            <a:r>
              <a:rPr lang="ja-JP" altLang="en-US" b="1" dirty="0"/>
              <a:t>半負定（はんふてい）</a:t>
            </a:r>
            <a:r>
              <a:rPr lang="ja-JP" altLang="en-US" dirty="0"/>
              <a:t>となるようにすることです。</a:t>
            </a:r>
            <a:br>
              <a:rPr lang="ja-JP" altLang="en-US" dirty="0"/>
            </a:br>
            <a:r>
              <a:rPr lang="ja-JP" altLang="en-US" dirty="0"/>
              <a:t>これにより、</a:t>
            </a:r>
            <a:r>
              <a:rPr lang="en-US" altLang="ja-JP" dirty="0"/>
              <a:t>Lyapunov</a:t>
            </a:r>
            <a:r>
              <a:rPr lang="ja-JP" altLang="en-US" dirty="0"/>
              <a:t>関数が収束し、制御系全体の安定性が保証されます。</a:t>
            </a:r>
          </a:p>
          <a:p>
            <a:pPr>
              <a:buNone/>
            </a:pPr>
            <a:r>
              <a:rPr lang="ja-JP" altLang="en-US" dirty="0"/>
              <a:t>以下のように速度および角速度の制御器を設計いたしました。</a:t>
            </a:r>
            <a:br>
              <a:rPr lang="ja-JP" altLang="en-US" dirty="0"/>
            </a:br>
            <a:r>
              <a:rPr lang="ja-JP" altLang="en-US" dirty="0"/>
              <a:t>（</a:t>
            </a:r>
            <a:r>
              <a:rPr lang="en-US" altLang="ja-JP" dirty="0"/>
              <a:t>※</a:t>
            </a:r>
            <a:r>
              <a:rPr lang="ja-JP" altLang="en-US" dirty="0"/>
              <a:t>制御式のスライドをここで提示）</a:t>
            </a:r>
          </a:p>
          <a:p>
            <a:r>
              <a:rPr lang="ja-JP" altLang="en-US" dirty="0"/>
              <a:t>このように設計を行うことで、</a:t>
            </a:r>
            <a:r>
              <a:rPr lang="en-US" altLang="ja-JP" b="1" dirty="0"/>
              <a:t>V₁</a:t>
            </a:r>
            <a:r>
              <a:rPr lang="ja-JP" altLang="en-US" dirty="0"/>
              <a:t>および</a:t>
            </a:r>
            <a:r>
              <a:rPr lang="en-US" altLang="ja-JP" b="1" dirty="0"/>
              <a:t>V₂</a:t>
            </a:r>
            <a:r>
              <a:rPr lang="ja-JP" altLang="en-US" dirty="0"/>
              <a:t>の時間微分はそれぞれ以下のように求められます。</a:t>
            </a:r>
            <a:br>
              <a:rPr lang="ja-JP" altLang="en-US" dirty="0"/>
            </a:br>
            <a:r>
              <a:rPr lang="ja-JP" altLang="en-US" dirty="0"/>
              <a:t>明らかに、それらは常に</a:t>
            </a:r>
            <a:r>
              <a:rPr lang="en-US" altLang="ja-JP" b="1" dirty="0"/>
              <a:t>0</a:t>
            </a:r>
            <a:r>
              <a:rPr lang="ja-JP" altLang="en-US" b="1" dirty="0"/>
              <a:t>以下</a:t>
            </a:r>
            <a:r>
              <a:rPr lang="ja-JP" altLang="en-US" dirty="0"/>
              <a:t>であるため、有限時間内に収束することが理論的に保証されます。</a:t>
            </a:r>
            <a:endParaRPr lang="en-US" altLang="ja-JP" dirty="0"/>
          </a:p>
          <a:p>
            <a:r>
              <a:rPr lang="ja-JP" altLang="en-US" dirty="0"/>
              <a:t>まだ急旋回が必要となる場合では、速度コントローラが旋回角度の大きさに応じて自動的に速度を調整することで、大きな角度の旋回動作を実現することができます。</a:t>
            </a:r>
            <a:endParaRPr lang="en-US" altLang="ja-JP"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dirty="0"/>
              <a:t>なお、詳細な設計過程および安定性の証明に関しては、今後公開予定のドキュメントをご参照ください。</a:t>
            </a:r>
            <a:br>
              <a:rPr lang="ja-JP" altLang="en-US" dirty="0"/>
            </a:br>
            <a:r>
              <a:rPr lang="ja-JP" altLang="en-US" dirty="0"/>
              <a:t>数週間以内に、私たちは</a:t>
            </a:r>
            <a:r>
              <a:rPr lang="en-US" altLang="ja-JP" dirty="0"/>
              <a:t>GitHub</a:t>
            </a:r>
            <a:r>
              <a:rPr lang="ja-JP" altLang="en-US" dirty="0"/>
              <a:t>にてこの部分の内容を公開予定です。</a:t>
            </a:r>
          </a:p>
          <a:p>
            <a:endParaRPr lang="ja-JP" altLang="en-US" dirty="0"/>
          </a:p>
          <a:p>
            <a:pPr marL="0" lvl="0" indent="0" algn="l" rtl="0">
              <a:spcBef>
                <a:spcPts val="0"/>
              </a:spcBef>
              <a:spcAft>
                <a:spcPts val="0"/>
              </a:spcAft>
              <a:buNone/>
            </a:pPr>
            <a:endParaRPr dirty="0"/>
          </a:p>
        </p:txBody>
      </p:sp>
      <p:sp>
        <p:nvSpPr>
          <p:cNvPr id="386" name="Google Shape;386;g338c3cdec23_4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19</a:t>
            </a:fld>
            <a:endParaRPr 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これは本日の目次です。このような構成で進めていきます。</a:t>
            </a:r>
            <a:endParaRPr dirty="0"/>
          </a:p>
        </p:txBody>
      </p:sp>
      <p:sp>
        <p:nvSpPr>
          <p:cNvPr id="171" name="Google Shape;17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a:t>
            </a:fld>
            <a:endParaRPr lang="ja-JP"/>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38c3cdec23_1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338c3cdec23_1_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今は車両ダイナミックモデルについて説明いたします</a:t>
            </a:r>
            <a:endParaRPr lang="en-US" altLang="ja-JP" dirty="0"/>
          </a:p>
          <a:p>
            <a:pPr marL="0" lvl="0" indent="0" algn="l" rtl="0">
              <a:spcBef>
                <a:spcPts val="0"/>
              </a:spcBef>
              <a:spcAft>
                <a:spcPts val="0"/>
              </a:spcAft>
              <a:buNone/>
            </a:pPr>
            <a:r>
              <a:rPr lang="ja-JP" altLang="en-US" dirty="0"/>
              <a:t>これは本田さんが提供した二輪差動モデルであり、今日でも使用したモデルです。モデルでは、左右輪の回転（かいてん）速度を制御することで、ロボットの前進および旋回を実現します。左右輪の回転速度が等しい場合、ロボットは前進または後退（こうたい）し、左輪（さりん）の回転速度が右輪（うりん）よりも遅い場合には左旋回、逆に左輪の回転速度が右輪よりも速い場合には右旋回をします。ロボットの角速度および速度については公式に示す通りです。</a:t>
            </a:r>
            <a:endParaRPr dirty="0"/>
          </a:p>
        </p:txBody>
      </p:sp>
      <p:sp>
        <p:nvSpPr>
          <p:cNvPr id="422" name="Google Shape;422;g338c3cdec23_1_3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20</a:t>
            </a:fld>
            <a:endParaRPr lang="ja-JP"/>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38c3cdec23_1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338c3cdec23_1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先ほど説明した二輪動力学モデルは、速度および角速度によって車両を制御するものでした。今紹介している三輪差動モデルでは、各車輪の垂直荷重およびスリップ角を考慮し、各車輪のタイヤ力が車両の姿勢に与える影響について力学的な解析を行っています。本モデルにおける入力変数は、前輪</a:t>
            </a:r>
            <a:r>
              <a:rPr lang="en-US" altLang="ja-JP" dirty="0"/>
              <a:t>2</a:t>
            </a:r>
            <a:r>
              <a:rPr lang="ja-JP" altLang="en-US" dirty="0"/>
              <a:t>輪のタイヤトルクおよび後輪の操舵角となります。</a:t>
            </a:r>
            <a:endParaRPr dirty="0"/>
          </a:p>
        </p:txBody>
      </p:sp>
      <p:sp>
        <p:nvSpPr>
          <p:cNvPr id="436" name="Google Shape;436;g338c3cdec23_1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lang="ja-JP"/>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38c3cdec23_1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338c3cdec23_1_3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None/>
            </a:pPr>
            <a:r>
              <a:rPr lang="ja-JP" altLang="en-US" dirty="0"/>
              <a:t>このモデルにおいては、各種モジュールを通じてパラメータを伝達（でんたつ）し、</a:t>
            </a:r>
            <a:br>
              <a:rPr lang="ja-JP" altLang="en-US" dirty="0"/>
            </a:br>
            <a:r>
              <a:rPr lang="ja-JP" altLang="en-US" dirty="0"/>
              <a:t>最終的に</a:t>
            </a:r>
            <a:r>
              <a:rPr lang="ja-JP" altLang="en-US" b="1" dirty="0"/>
              <a:t>ロボットの期待速度および角速度</a:t>
            </a:r>
            <a:r>
              <a:rPr lang="ja-JP" altLang="en-US" dirty="0"/>
              <a:t>を出力することを目的としております。</a:t>
            </a:r>
          </a:p>
          <a:p>
            <a:pPr>
              <a:buNone/>
            </a:pPr>
            <a:r>
              <a:rPr lang="ja-JP" altLang="en-US" dirty="0"/>
              <a:t>ここで、</a:t>
            </a:r>
            <a:br>
              <a:rPr lang="ja-JP" altLang="en-US" dirty="0"/>
            </a:br>
            <a:r>
              <a:rPr lang="en-US" altLang="ja-JP" b="1" dirty="0"/>
              <a:t>Vₓ</a:t>
            </a:r>
            <a:r>
              <a:rPr lang="ja-JP" altLang="en-US" dirty="0"/>
              <a:t>は車両のローカル座標系における縦方向（たてほうこう）の速度です、</a:t>
            </a:r>
            <a:br>
              <a:rPr lang="ja-JP" altLang="en-US" dirty="0"/>
            </a:br>
            <a:r>
              <a:rPr lang="en-US" altLang="ja-JP" b="1" dirty="0"/>
              <a:t>Vᵧ</a:t>
            </a:r>
            <a:r>
              <a:rPr lang="ja-JP" altLang="en-US" dirty="0"/>
              <a:t>は同じく横方向の速度を示しておりますが、</a:t>
            </a:r>
            <a:r>
              <a:rPr lang="en-US" altLang="ja-JP" dirty="0"/>
              <a:t>AI Formula</a:t>
            </a:r>
            <a:r>
              <a:rPr lang="ja-JP" altLang="en-US" dirty="0"/>
              <a:t>車両においては特別な制御を必要としないため、制御対象外となっております。</a:t>
            </a:r>
          </a:p>
          <a:p>
            <a:r>
              <a:rPr lang="ja-JP" altLang="en-US" dirty="0"/>
              <a:t>そして、</a:t>
            </a:r>
            <a:r>
              <a:rPr lang="en-US" altLang="ja-JP" b="1" dirty="0"/>
              <a:t>γ</a:t>
            </a:r>
            <a:r>
              <a:rPr lang="ja-JP" altLang="en-US" b="1" dirty="0"/>
              <a:t>（ガンマ）は車両の旋回に関わる角速度</a:t>
            </a:r>
            <a:r>
              <a:rPr lang="ja-JP" altLang="en-US" dirty="0"/>
              <a:t>を表しており、進行方向の制御において重要（じゅうよう）な役割を果たします。</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dirty="0"/>
              <a:t>車両への入力としては、</a:t>
            </a:r>
            <a:r>
              <a:rPr lang="en-US" altLang="ja-JP" dirty="0"/>
              <a:t>3</a:t>
            </a:r>
            <a:r>
              <a:rPr lang="ja-JP" altLang="en-US" dirty="0"/>
              <a:t>つの車輪に対するトルク**</a:t>
            </a:r>
            <a:r>
              <a:rPr lang="en-US" altLang="ja-JP" dirty="0"/>
              <a:t>τᵢⱼ</a:t>
            </a:r>
            <a:r>
              <a:rPr lang="ja-JP" altLang="en-US" dirty="0"/>
              <a:t>（タウ・アイジェイ）</a:t>
            </a:r>
            <a:r>
              <a:rPr lang="ja-JP" altLang="en-US" b="1" dirty="0"/>
              <a:t>および</a:t>
            </a:r>
            <a:r>
              <a:rPr lang="en-US" altLang="ja-JP" dirty="0"/>
              <a:t>δ</a:t>
            </a:r>
            <a:r>
              <a:rPr lang="ja-JP" altLang="en-US" dirty="0"/>
              <a:t>（デルタ）が用いられます。</a:t>
            </a:r>
            <a:br>
              <a:rPr lang="ja-JP" altLang="en-US" dirty="0"/>
            </a:br>
            <a:r>
              <a:rPr lang="ja-JP" altLang="en-US" dirty="0"/>
              <a:t>ここの</a:t>
            </a:r>
            <a:r>
              <a:rPr lang="en-US" altLang="ja-JP" b="1" dirty="0"/>
              <a:t>δ</a:t>
            </a:r>
            <a:r>
              <a:rPr lang="ja-JP" altLang="en-US" dirty="0"/>
              <a:t>は後輪の進行方向、すなわち後輪の舵角（だかく）を示しております。</a:t>
            </a:r>
          </a:p>
          <a:p>
            <a:pPr marL="0" lvl="0" indent="0" algn="l" rtl="0">
              <a:spcBef>
                <a:spcPts val="0"/>
              </a:spcBef>
              <a:spcAft>
                <a:spcPts val="0"/>
              </a:spcAft>
              <a:buNone/>
            </a:pPr>
            <a:br>
              <a:rPr lang="en-US" altLang="zh-CN" dirty="0"/>
            </a:br>
            <a:r>
              <a:rPr lang="ja-JP" altLang="en-US" dirty="0"/>
              <a:t>そして、中央部分では各種パラメータがモジュール間で伝達されており、各モジュールの構成は次のページです</a:t>
            </a:r>
            <a:endParaRPr lang="en-US" altLang="zh-CN" dirty="0"/>
          </a:p>
        </p:txBody>
      </p:sp>
      <p:sp>
        <p:nvSpPr>
          <p:cNvPr id="446" name="Google Shape;446;g338c3cdec23_1_3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22</a:t>
            </a:fld>
            <a:endParaRPr lang="ja-JP"/>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38c3cdec23_1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338c3cdec23_1_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時間の都合により、関連する公式については簡単に説明いたします。</a:t>
            </a:r>
            <a:br>
              <a:rPr lang="en-US" altLang="zh-CN" dirty="0"/>
            </a:br>
            <a:r>
              <a:rPr lang="en-US" altLang="zh-CN" dirty="0"/>
              <a:t>1. </a:t>
            </a:r>
            <a:r>
              <a:rPr lang="zh-CN" altLang="en-US" dirty="0"/>
              <a:t>车辆</a:t>
            </a:r>
            <a:r>
              <a:rPr lang="ja-JP" altLang="en-US" dirty="0"/>
              <a:t>モデル</a:t>
            </a:r>
            <a:br>
              <a:rPr lang="en-US" altLang="zh-CN" dirty="0"/>
            </a:br>
            <a:r>
              <a:rPr lang="ja-JP" altLang="en-US" dirty="0"/>
              <a:t>車両の縦方向の動力学方程式</a:t>
            </a:r>
            <a:br>
              <a:rPr lang="ja-JP" altLang="en-US" dirty="0"/>
            </a:br>
            <a:r>
              <a:rPr lang="ja-JP" altLang="en-US" dirty="0"/>
              <a:t>この式において、</a:t>
            </a:r>
            <a:r>
              <a:rPr lang="en-US" altLang="ja-JP" b="1" dirty="0"/>
              <a:t>Fₓ</a:t>
            </a:r>
            <a:r>
              <a:rPr lang="ja-JP" altLang="en-US" dirty="0"/>
              <a:t>および</a:t>
            </a:r>
            <a:r>
              <a:rPr lang="en-US" altLang="ja-JP" b="1" dirty="0"/>
              <a:t>Fᵧ</a:t>
            </a:r>
            <a:r>
              <a:rPr lang="ja-JP" altLang="en-US" dirty="0"/>
              <a:t>は、それぞれタイヤが受ける</a:t>
            </a:r>
            <a:r>
              <a:rPr lang="ja-JP" altLang="en-US" b="1" dirty="0"/>
              <a:t>縦方向および横方向の力</a:t>
            </a:r>
            <a:r>
              <a:rPr lang="ja-JP" altLang="en-US" dirty="0"/>
              <a:t>を示しております。</a:t>
            </a:r>
            <a:br>
              <a:rPr lang="en-US" altLang="zh-CN" dirty="0"/>
            </a:br>
            <a:r>
              <a:rPr lang="en-US" altLang="zh-CN" dirty="0"/>
              <a:t>2.</a:t>
            </a:r>
            <a:r>
              <a:rPr lang="zh-CN" altLang="en-US" dirty="0"/>
              <a:t>车辆横向动力学方程</a:t>
            </a:r>
            <a:br>
              <a:rPr lang="en-US" altLang="zh-CN" dirty="0"/>
            </a:br>
            <a:r>
              <a:rPr lang="en-US" altLang="zh-CN" dirty="0"/>
              <a:t>3.</a:t>
            </a:r>
            <a:r>
              <a:rPr lang="zh-CN" altLang="en-US" dirty="0"/>
              <a:t>车辆转向动力学方程</a:t>
            </a:r>
            <a:br>
              <a:rPr lang="en-US" altLang="zh-CN" dirty="0"/>
            </a:br>
            <a:br>
              <a:rPr lang="en-US" altLang="zh-CN" dirty="0"/>
            </a:br>
            <a:r>
              <a:rPr lang="en-US" altLang="zh-CN" dirty="0"/>
              <a:t>2</a:t>
            </a:r>
            <a:r>
              <a:rPr lang="zh-CN" altLang="en-US" dirty="0"/>
              <a:t>轮胎转速模型</a:t>
            </a:r>
            <a:br>
              <a:rPr lang="en-US" altLang="zh-CN" dirty="0"/>
            </a:br>
            <a:r>
              <a:rPr lang="zh-CN" altLang="en-US" dirty="0"/>
              <a:t>轮胎转速与力矩之间的动力学关系</a:t>
            </a:r>
            <a:endParaRPr lang="en-US" altLang="zh-CN" dirty="0"/>
          </a:p>
        </p:txBody>
      </p:sp>
      <p:sp>
        <p:nvSpPr>
          <p:cNvPr id="456" name="Google Shape;456;g338c3cdec23_1_3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23</a:t>
            </a:fld>
            <a:endParaRPr lang="ja-JP"/>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38c3cdec23_1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g338c3cdec23_1_3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ltLang="en-US" dirty="0"/>
              <a:t>车辆动态模型</a:t>
            </a:r>
            <a:br>
              <a:rPr lang="en-US" altLang="zh-CN" dirty="0"/>
            </a:br>
            <a:r>
              <a:rPr lang="en-US" altLang="zh-CN" dirty="0"/>
              <a:t>1.</a:t>
            </a:r>
            <a:r>
              <a:rPr lang="zh-CN" altLang="en-US" dirty="0"/>
              <a:t>车辆整体滑移角</a:t>
            </a:r>
            <a:br>
              <a:rPr lang="en-US" altLang="zh-CN" dirty="0"/>
            </a:br>
            <a:r>
              <a:rPr lang="en-US" altLang="zh-CN" dirty="0"/>
              <a:t>2.</a:t>
            </a:r>
            <a:r>
              <a:rPr lang="zh-CN" altLang="en-US" dirty="0"/>
              <a:t>轮胎滑移速率</a:t>
            </a:r>
            <a:br>
              <a:rPr lang="en-US" altLang="zh-CN" dirty="0"/>
            </a:br>
            <a:r>
              <a:rPr lang="en-US" altLang="zh-CN" dirty="0"/>
              <a:t>3.</a:t>
            </a:r>
            <a:r>
              <a:rPr lang="zh-CN" altLang="en-US" dirty="0"/>
              <a:t>轮胎滑移角</a:t>
            </a:r>
            <a:br>
              <a:rPr lang="en-US" altLang="zh-CN" dirty="0"/>
            </a:br>
            <a:r>
              <a:rPr lang="en-US" altLang="zh-CN" dirty="0"/>
              <a:t>4.</a:t>
            </a:r>
            <a:r>
              <a:rPr lang="zh-CN" altLang="en-US" dirty="0"/>
              <a:t>每个轮胎的垂直负载</a:t>
            </a:r>
            <a:endParaRPr dirty="0"/>
          </a:p>
        </p:txBody>
      </p:sp>
      <p:sp>
        <p:nvSpPr>
          <p:cNvPr id="468" name="Google Shape;468;g338c3cdec23_1_3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24</a:t>
            </a:fld>
            <a:endParaRPr lang="ja-JP"/>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38c3cdec23_1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g338c3cdec23_1_3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altLang="zh-CN" dirty="0"/>
            </a:br>
            <a:r>
              <a:rPr lang="zh-CN" altLang="en-US" dirty="0"/>
              <a:t>切回流程图</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br>
              <a:rPr lang="en-US" altLang="zh-CN" dirty="0"/>
            </a:br>
            <a:r>
              <a:rPr lang="ja-JP" altLang="en-US" dirty="0"/>
              <a:t>タイヤ力モデルについては、他の方程式で置き換えることも可能です。例えば、線形タイヤモデルを使用することもできます。</a:t>
            </a:r>
            <a:br>
              <a:rPr lang="ja-JP" altLang="en-US" dirty="0"/>
            </a:br>
            <a:r>
              <a:rPr lang="ja-JP" altLang="en-US" dirty="0"/>
              <a:t>そのため、このフローチャートに示されているモジュールはすべて、他のモデルに置き換えることができます。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dirty="0"/>
              <a:t>以上が、私たちが作成した三輪差動モデルです。本モデルはまだ理論段階です。時間のため、実装には至（いた）っておりません。</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dirty="0"/>
              <a:t>今後は実装する予定です。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lang="ja-JP" altLang="en-US" dirty="0"/>
          </a:p>
          <a:p>
            <a:pPr marL="0" lvl="0" indent="0" algn="l" rtl="0">
              <a:spcBef>
                <a:spcPts val="0"/>
              </a:spcBef>
              <a:spcAft>
                <a:spcPts val="0"/>
              </a:spcAft>
              <a:buNone/>
            </a:pPr>
            <a:endParaRPr dirty="0"/>
          </a:p>
        </p:txBody>
      </p:sp>
      <p:sp>
        <p:nvSpPr>
          <p:cNvPr id="479" name="Google Shape;479;g338c3cdec23_1_3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25</a:t>
            </a:fld>
            <a:endParaRPr lang="ja-JP"/>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38c3cdec23_1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338c3cdec23_1_3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None/>
            </a:pPr>
            <a:r>
              <a:rPr lang="ja-JP" altLang="en-US" dirty="0"/>
              <a:t>二輪モデルの利点は、力学解析が簡単であり、各タイヤのパラメータを考慮する必要がない点です。一方で、力学解析が不完全であるため、後輪が車両全体の姿勢に与える影響を考慮（こうりょ）できないという欠点があります。</a:t>
            </a:r>
          </a:p>
          <a:p>
            <a:r>
              <a:rPr lang="ja-JP" altLang="en-US" dirty="0"/>
              <a:t>三輪モデルの利点は、後輪の舵角（だかく）を含めたより正確なモデリングが可能であり、後輪の舵角を制御することで車両の位置および姿勢をより精密に制御できる点にあります。また、各モジュールが交換可能であり、柔軟性があります。デメリットはパラメータの調整が難しいという課題があります。</a:t>
            </a:r>
            <a:endParaRPr lang="en-US" altLang="ja-JP" dirty="0"/>
          </a:p>
          <a:p>
            <a:endParaRPr lang="ja-JP" alt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b="1" dirty="0"/>
              <a:t>以上のモデルはすべてグローバル座標系したの座標です。ここも</a:t>
            </a:r>
            <a:r>
              <a:rPr lang="ja-JP" altLang="en-US" sz="1200" dirty="0"/>
              <a:t>グローバル座標系への変換方法の特徴を一言で説明します</a:t>
            </a:r>
          </a:p>
          <a:p>
            <a:pPr>
              <a:buNone/>
            </a:pPr>
            <a:endParaRPr lang="en-US" altLang="ja-JP" b="1" dirty="0"/>
          </a:p>
          <a:p>
            <a:pPr>
              <a:buNone/>
            </a:pPr>
            <a:r>
              <a:rPr lang="en-US" altLang="ja-JP" b="1" dirty="0"/>
              <a:t>Odom</a:t>
            </a:r>
            <a:r>
              <a:rPr lang="ja-JP" altLang="en-US" dirty="0"/>
              <a:t>の利点は、適用範囲が制限されず、座標系のフレームを考慮する必要がないことです。</a:t>
            </a:r>
            <a:br>
              <a:rPr lang="ja-JP" altLang="en-US" dirty="0"/>
            </a:br>
            <a:r>
              <a:rPr lang="ja-JP" altLang="en-US" dirty="0"/>
              <a:t>欠点は、長時間の運用において累積誤差が発生しやすいことです。</a:t>
            </a:r>
          </a:p>
          <a:p>
            <a:r>
              <a:rPr lang="ja-JP" altLang="en-US" dirty="0"/>
              <a:t>一方、</a:t>
            </a:r>
            <a:r>
              <a:rPr lang="en-US" altLang="ja-JP" b="1" dirty="0"/>
              <a:t>GNSS</a:t>
            </a:r>
            <a:r>
              <a:rPr lang="ja-JP" altLang="en-US" dirty="0"/>
              <a:t>の利点は誤差が小さいことですが、特定の地域では使用できないことが欠点です。</a:t>
            </a:r>
          </a:p>
        </p:txBody>
      </p:sp>
      <p:sp>
        <p:nvSpPr>
          <p:cNvPr id="489" name="Google Shape;489;g338c3cdec23_1_3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26</a:t>
            </a:fld>
            <a:endParaRPr lang="ja-JP"/>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ja-JP" sz="1600" dirty="0"/>
              <a:t>障害物の検出にはOpenCVを用いて赤色の抽出を行っている。車両の正面に障害物が存在する場合、車両が赤</a:t>
            </a:r>
            <a:r>
              <a:rPr lang="ja-JP" altLang="en-US" sz="1600" dirty="0"/>
              <a:t>い</a:t>
            </a:r>
            <a:r>
              <a:rPr lang="ja-JP" sz="1600" dirty="0"/>
              <a:t>物体に近づくにつれて、カメラ映像内の赤ピクセル数が増加</a:t>
            </a:r>
            <a:r>
              <a:rPr lang="ja-JP" altLang="en-US" sz="1600" dirty="0"/>
              <a:t>します</a:t>
            </a:r>
            <a:endParaRPr sz="1400" dirty="0"/>
          </a:p>
          <a:p>
            <a:pPr marL="0" lvl="0" indent="0" algn="l" rtl="0">
              <a:spcBef>
                <a:spcPts val="0"/>
              </a:spcBef>
              <a:spcAft>
                <a:spcPts val="0"/>
              </a:spcAft>
              <a:buClr>
                <a:schemeClr val="dk1"/>
              </a:buClr>
              <a:buFont typeface="Arial" panose="020B0604020202020204"/>
              <a:buNone/>
            </a:pPr>
            <a:endParaRPr sz="1600" dirty="0"/>
          </a:p>
          <a:p>
            <a:pPr marL="0" lvl="0" indent="0" algn="l" rtl="0">
              <a:spcBef>
                <a:spcPts val="0"/>
              </a:spcBef>
              <a:spcAft>
                <a:spcPts val="0"/>
              </a:spcAft>
              <a:buClr>
                <a:schemeClr val="dk1"/>
              </a:buClr>
              <a:buFont typeface="Arial" panose="020B0604020202020204"/>
              <a:buNone/>
            </a:pPr>
            <a:r>
              <a:rPr lang="ja-JP" sz="1600" dirty="0"/>
              <a:t>赤</a:t>
            </a:r>
            <a:r>
              <a:rPr lang="ja-JP" altLang="en-US" sz="1600" dirty="0"/>
              <a:t>い</a:t>
            </a:r>
            <a:r>
              <a:rPr lang="ja-JP" sz="1600" dirty="0"/>
              <a:t>ピクセル数が一定の閾値</a:t>
            </a:r>
            <a:r>
              <a:rPr lang="ja-JP" altLang="en-US" sz="1600" dirty="0"/>
              <a:t>（いきち）</a:t>
            </a:r>
            <a:r>
              <a:rPr lang="ja-JP" sz="1600" dirty="0"/>
              <a:t>を超えた場合、障害物が接近していると判断し、回避動作を実行</a:t>
            </a:r>
            <a:r>
              <a:rPr lang="ja-JP" altLang="en-US" sz="1600" dirty="0"/>
              <a:t>します</a:t>
            </a:r>
            <a:r>
              <a:rPr lang="ja-JP" sz="1600" dirty="0"/>
              <a:t>。このとき、制御器に対して</a:t>
            </a:r>
            <a:r>
              <a:rPr lang="ja-JP" altLang="en-US" sz="1600" dirty="0"/>
              <a:t>事前に</a:t>
            </a:r>
            <a:r>
              <a:rPr lang="ja-JP" sz="1600" dirty="0"/>
              <a:t>設定された回避動作を送信し、車両は回避行動を実行</a:t>
            </a:r>
            <a:r>
              <a:rPr lang="ja-JP" altLang="en-US" sz="1600" dirty="0"/>
              <a:t>します</a:t>
            </a:r>
            <a:r>
              <a:rPr lang="ja-JP" sz="1600" dirty="0"/>
              <a:t>。回避動作が完了した後は、車両は再び</a:t>
            </a:r>
            <a:r>
              <a:rPr lang="ja-JP" altLang="en-US" sz="1600" dirty="0"/>
              <a:t>（ふたたび）</a:t>
            </a:r>
            <a:r>
              <a:rPr lang="ja-JP" sz="1600" dirty="0"/>
              <a:t>車線に沿</a:t>
            </a:r>
            <a:r>
              <a:rPr lang="ja-JP" altLang="en-US" sz="1600" dirty="0"/>
              <a:t>（そ）</a:t>
            </a:r>
            <a:r>
              <a:rPr lang="ja-JP" sz="1600" dirty="0"/>
              <a:t>って走行を</a:t>
            </a:r>
            <a:r>
              <a:rPr lang="ja-JP" altLang="en-US" sz="1600" dirty="0"/>
              <a:t>けいぞくします。</a:t>
            </a:r>
            <a:endParaRPr lang="ja-JP" sz="1600" dirty="0"/>
          </a:p>
          <a:p>
            <a:pPr marL="0" marR="0" lvl="0" indent="0" algn="l" rtl="0">
              <a:lnSpc>
                <a:spcPct val="100000"/>
              </a:lnSpc>
              <a:spcBef>
                <a:spcPts val="0"/>
              </a:spcBef>
              <a:spcAft>
                <a:spcPts val="0"/>
              </a:spcAft>
              <a:buClr>
                <a:schemeClr val="dk1"/>
              </a:buClr>
              <a:buSzPts val="1200"/>
              <a:buFont typeface="Arial" panose="020B0604020202020204"/>
              <a:buNone/>
            </a:pPr>
            <a:endParaRPr lang="ja-JP" sz="1600" dirty="0"/>
          </a:p>
          <a:p>
            <a:pPr marL="0" marR="0" lvl="0" indent="0" algn="l" rtl="0">
              <a:lnSpc>
                <a:spcPct val="100000"/>
              </a:lnSpc>
              <a:spcBef>
                <a:spcPts val="0"/>
              </a:spcBef>
              <a:spcAft>
                <a:spcPts val="0"/>
              </a:spcAft>
              <a:buClr>
                <a:schemeClr val="dk1"/>
              </a:buClr>
              <a:buSzPts val="1200"/>
              <a:buFont typeface="Arial" panose="020B0604020202020204"/>
              <a:buNone/>
            </a:pPr>
            <a:r>
              <a:rPr lang="ja-JP" dirty="0"/>
              <a:t>このプログラムの利点は以下の通りです。</a:t>
            </a:r>
            <a:br>
              <a:rPr lang="ja-JP" dirty="0"/>
            </a:br>
            <a:r>
              <a:rPr lang="ja-JP" dirty="0"/>
              <a:t>まず、</a:t>
            </a:r>
            <a:r>
              <a:rPr lang="ja-JP" b="1" dirty="0"/>
              <a:t>計算ロジックがシンプルであるため、コンピュータの計算能力</a:t>
            </a:r>
            <a:r>
              <a:rPr lang="ja-JP" altLang="en-US" b="1" dirty="0"/>
              <a:t>は</a:t>
            </a:r>
            <a:r>
              <a:rPr lang="ja-JP" b="1" dirty="0"/>
              <a:t>あまり必要とせず、私たちの環境で問題なく動作</a:t>
            </a:r>
            <a:r>
              <a:rPr lang="ja-JP" altLang="en-US" b="1" dirty="0"/>
              <a:t>でき</a:t>
            </a:r>
            <a:r>
              <a:rPr lang="ja-JP" b="1" dirty="0"/>
              <a:t>ます</a:t>
            </a:r>
            <a:r>
              <a:rPr lang="ja-JP" dirty="0"/>
              <a:t>。一方、</a:t>
            </a:r>
            <a:r>
              <a:rPr lang="ja-JP" b="1" dirty="0"/>
              <a:t>深層学習を用いたアルゴリズムは計算負荷が高く、実行が困難になります</a:t>
            </a:r>
            <a:r>
              <a:rPr lang="ja-JP" dirty="0"/>
              <a:t>。</a:t>
            </a:r>
            <a:br>
              <a:rPr lang="ja-JP" dirty="0"/>
            </a:br>
            <a:r>
              <a:rPr lang="ja-JP" dirty="0"/>
              <a:t>次に、</a:t>
            </a:r>
            <a:r>
              <a:rPr lang="ja-JP" b="1" dirty="0"/>
              <a:t>コードの構造がシンプルであるため、非常に安定しており</a:t>
            </a:r>
            <a:r>
              <a:rPr lang="ja-JP" altLang="en-US" b="1" dirty="0"/>
              <a:t>ます。</a:t>
            </a:r>
            <a:br>
              <a:rPr lang="ja-JP" dirty="0"/>
            </a:br>
            <a:r>
              <a:rPr lang="ja-JP" dirty="0"/>
              <a:t>最後に、</a:t>
            </a:r>
            <a:r>
              <a:rPr lang="ja-JP" b="1" dirty="0"/>
              <a:t>コードの出力が明確で、毎回の実行で正確</a:t>
            </a:r>
            <a:r>
              <a:rPr lang="ja-JP" altLang="en-US" b="1" dirty="0"/>
              <a:t>でき</a:t>
            </a:r>
            <a:r>
              <a:rPr lang="ja-JP" b="1" dirty="0"/>
              <a:t>にポイントを</a:t>
            </a:r>
            <a:r>
              <a:rPr lang="ja-JP" altLang="en-US" b="1" dirty="0"/>
              <a:t>制御器</a:t>
            </a:r>
            <a:r>
              <a:rPr lang="ja-JP" b="1" dirty="0"/>
              <a:t>に送信できます</a:t>
            </a:r>
            <a:r>
              <a:rPr lang="ja-JP" dirty="0"/>
              <a:t>。</a:t>
            </a:r>
          </a:p>
          <a:p>
            <a:pPr marL="0" lvl="0" indent="0" algn="l" rtl="0">
              <a:spcBef>
                <a:spcPts val="0"/>
              </a:spcBef>
              <a:spcAft>
                <a:spcPts val="0"/>
              </a:spcAft>
              <a:buNone/>
            </a:pPr>
            <a:endParaRPr lang="ja-JP" dirty="0"/>
          </a:p>
          <a:p>
            <a:pPr marL="0" lvl="0" indent="0" algn="l" rtl="0">
              <a:spcBef>
                <a:spcPts val="0"/>
              </a:spcBef>
              <a:spcAft>
                <a:spcPts val="0"/>
              </a:spcAft>
              <a:buNone/>
            </a:pPr>
            <a:r>
              <a:rPr lang="ja-JP" dirty="0"/>
              <a:t>しかし、このプログラムには明確な欠点もあります。</a:t>
            </a:r>
            <a:br>
              <a:rPr lang="ja-JP" dirty="0"/>
            </a:br>
            <a:r>
              <a:rPr lang="ja-JP" dirty="0"/>
              <a:t>まず、</a:t>
            </a:r>
            <a:r>
              <a:rPr lang="ja-JP" b="1" dirty="0"/>
              <a:t>検出</a:t>
            </a:r>
            <a:r>
              <a:rPr lang="ja-JP" altLang="en-US" b="1" dirty="0"/>
              <a:t>の際</a:t>
            </a:r>
            <a:r>
              <a:rPr lang="ja-JP" b="1" dirty="0"/>
              <a:t>に単純な赤色</a:t>
            </a:r>
            <a:r>
              <a:rPr lang="ja-JP" altLang="en-US" b="1" dirty="0"/>
              <a:t>（せきしょく）</a:t>
            </a:r>
            <a:r>
              <a:rPr lang="ja-JP" b="1" dirty="0"/>
              <a:t>ピクセル検出を使用しているため、赤色</a:t>
            </a:r>
            <a:r>
              <a:rPr lang="ja-JP" altLang="en-US" b="1" dirty="0"/>
              <a:t>（せきしょく）</a:t>
            </a:r>
            <a:r>
              <a:rPr lang="ja-JP" b="1" dirty="0"/>
              <a:t>以外の障害物には対応でき</a:t>
            </a:r>
            <a:r>
              <a:rPr lang="ja-JP" altLang="en-US" b="1" dirty="0"/>
              <a:t>なくて</a:t>
            </a:r>
            <a:r>
              <a:rPr lang="ja-JP" b="1" dirty="0"/>
              <a:t>、環境の変化に適応</a:t>
            </a:r>
            <a:r>
              <a:rPr lang="ja-JP" altLang="en-US" b="1" dirty="0"/>
              <a:t>（てきおう）</a:t>
            </a:r>
            <a:r>
              <a:rPr lang="ja-JP" b="1" dirty="0"/>
              <a:t>できません</a:t>
            </a:r>
            <a:r>
              <a:rPr lang="ja-JP" dirty="0"/>
              <a:t>。</a:t>
            </a:r>
            <a:br>
              <a:rPr lang="ja-JP" dirty="0"/>
            </a:br>
            <a:r>
              <a:rPr lang="ja-JP" dirty="0"/>
              <a:t>次に、</a:t>
            </a:r>
            <a:r>
              <a:rPr lang="ja-JP" b="1" dirty="0"/>
              <a:t>回避経路が</a:t>
            </a:r>
            <a:r>
              <a:rPr lang="ja-JP" altLang="en-US" b="1" dirty="0"/>
              <a:t>事前に</a:t>
            </a:r>
            <a:r>
              <a:rPr lang="ja-JP" b="1" dirty="0"/>
              <a:t>設定されているため、特定の状況（例えばカーブなど）では、ロボットが</a:t>
            </a:r>
            <a:r>
              <a:rPr lang="ja-JP" altLang="en-US" b="1" dirty="0"/>
              <a:t>コース</a:t>
            </a:r>
            <a:r>
              <a:rPr lang="ja-JP" b="1" dirty="0"/>
              <a:t>を外れてしまう可能性</a:t>
            </a:r>
            <a:r>
              <a:rPr lang="ja-JP" altLang="en-US" b="1" dirty="0"/>
              <a:t>も</a:t>
            </a:r>
            <a:r>
              <a:rPr lang="ja-JP" b="1" dirty="0"/>
              <a:t>あります</a:t>
            </a:r>
            <a:r>
              <a:rPr lang="ja-JP" dirty="0"/>
              <a:t>。</a:t>
            </a:r>
          </a:p>
        </p:txBody>
      </p:sp>
      <p:sp>
        <p:nvSpPr>
          <p:cNvPr id="502" name="Google Shape;50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27</a:t>
            </a:fld>
            <a:endParaRPr lang="ja-JP"/>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dirty="0"/>
              <a:t>今回のコンクールでは、本田さんが提供した</a:t>
            </a:r>
            <a:r>
              <a:rPr lang="en-US" altLang="ja-JP" dirty="0" err="1"/>
              <a:t>Yolop</a:t>
            </a:r>
            <a:r>
              <a:rPr lang="ja-JP" altLang="en-US" dirty="0"/>
              <a:t>を用いてコースの車線を認識しました。その上で、読み取った目標点データに対してカルマンフィルターおよび片側車線補完法を用いてデータの最適化を行いました。最終的に、処理済みのデータをリアプノフ制御器に送信し、車両の制御を行うことでロボットの自律走行を実現しました。現在の問題点は三つがあります。まず、高速走行時に車両の後輪が振動する現象が見られます。もう一つは、環境の影響により白線認識の精度が十分でない点です。最後は横断歩道の場合、車は横断歩道よ車道線を区別するのは難しいことです。今後は、これらの課題の改善に取り組んでいく予定です。理論面では、三輪差動モデルに基づいた</a:t>
            </a:r>
            <a:r>
              <a:rPr lang="ja-JP" altLang="ja-JP" dirty="0"/>
              <a:t>車両ダイナミクスモデル</a:t>
            </a:r>
            <a:r>
              <a:rPr lang="ja-JP" altLang="en-US" dirty="0"/>
              <a:t>を作成しました。今日のコンクールでは実際の制御には導入しませんでしたが、今後このモデルを制御に応用していく予定です。数週間以内に、これまでの成果を整理し、</a:t>
            </a:r>
            <a:r>
              <a:rPr lang="en-US" altLang="ja-JP" dirty="0"/>
              <a:t>GitHub</a:t>
            </a:r>
            <a:r>
              <a:rPr lang="ja-JP" altLang="en-US" dirty="0"/>
              <a:t>にて公開する予定です。</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dirty="0"/>
              <a:t>上智大学の発表はここでを終わりたいと思います。</a:t>
            </a:r>
            <a:endParaRPr dirty="0"/>
          </a:p>
        </p:txBody>
      </p:sp>
      <p:sp>
        <p:nvSpPr>
          <p:cNvPr id="514" name="Google Shape;51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28</a:t>
            </a:fld>
            <a:endParaRPr lang="ja-JP"/>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29</a:t>
            </a:fld>
            <a:endParaRPr 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まずはメンバー紹介です。チーム構成は教授</a:t>
            </a:r>
            <a:r>
              <a:rPr lang="en-US" altLang="ja-JP" dirty="0"/>
              <a:t>(</a:t>
            </a:r>
            <a:r>
              <a:rPr lang="en-US" altLang="ja-JP" dirty="0" err="1"/>
              <a:t>kyojiu</a:t>
            </a:r>
            <a:r>
              <a:rPr lang="en-US" altLang="ja-JP" dirty="0"/>
              <a:t>)</a:t>
            </a:r>
            <a:r>
              <a:rPr lang="ja-JP" altLang="en-US" dirty="0"/>
              <a:t>曹先生と僕たち学生４人です。</a:t>
            </a:r>
            <a:endParaRPr dirty="0"/>
          </a:p>
        </p:txBody>
      </p:sp>
      <p:sp>
        <p:nvSpPr>
          <p:cNvPr id="186" name="Google Shape;18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a:t>
            </a:fld>
            <a:endParaRPr 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ja-JP" altLang="en-US" dirty="0"/>
              <a:t>まず、簡単にプロジェクトを紹介します。</a:t>
            </a:r>
            <a:endParaRPr lang="en-US" altLang="ja-JP" dirty="0"/>
          </a:p>
          <a:p>
            <a:r>
              <a:rPr lang="zh-CN" altLang="en-US" dirty="0"/>
              <a:t>指着右图说，</a:t>
            </a:r>
            <a:r>
              <a:rPr lang="ja-JP" altLang="en-US" dirty="0"/>
              <a:t>ステレオカメラ、</a:t>
            </a:r>
            <a:r>
              <a:rPr lang="en-US" altLang="ja-JP" dirty="0"/>
              <a:t>IMU</a:t>
            </a:r>
            <a:r>
              <a:rPr lang="ja-JP" altLang="en-US" dirty="0"/>
              <a:t>と</a:t>
            </a:r>
            <a:r>
              <a:rPr lang="en-US" altLang="ja-JP" dirty="0"/>
              <a:t>GNSS</a:t>
            </a:r>
            <a:r>
              <a:rPr lang="ja-JP" altLang="en-US" dirty="0"/>
              <a:t>、ホイール エンコーダーなどの複数のセンサーを搭載</a:t>
            </a:r>
            <a:r>
              <a:rPr lang="zh-CN" altLang="en-US" dirty="0"/>
              <a:t>（</a:t>
            </a:r>
            <a:r>
              <a:rPr lang="en-US" altLang="zh-CN" dirty="0" err="1"/>
              <a:t>tousai</a:t>
            </a:r>
            <a:r>
              <a:rPr lang="zh-CN" altLang="en-US" dirty="0"/>
              <a:t>）</a:t>
            </a:r>
            <a:r>
              <a:rPr lang="ja-JP" altLang="en-US" dirty="0"/>
              <a:t>した </a:t>
            </a:r>
            <a:r>
              <a:rPr lang="en-US" altLang="ja-JP" dirty="0"/>
              <a:t>3 </a:t>
            </a:r>
            <a:r>
              <a:rPr lang="ja-JP" altLang="en-US" dirty="0"/>
              <a:t>輪移動ロボットを特徴としています。これらのセンサーは連携</a:t>
            </a:r>
            <a:r>
              <a:rPr lang="zh-CN" altLang="en-US" dirty="0"/>
              <a:t>（</a:t>
            </a:r>
            <a:r>
              <a:rPr lang="ja-JP" altLang="en-US" dirty="0"/>
              <a:t>れんけい</a:t>
            </a:r>
            <a:r>
              <a:rPr lang="zh-CN" altLang="en-US" dirty="0"/>
              <a:t>）</a:t>
            </a:r>
            <a:r>
              <a:rPr lang="ja-JP" altLang="en-US" dirty="0"/>
              <a:t>して、正確な視覚、位置、および動作データを提供できます。</a:t>
            </a:r>
            <a:endParaRPr dirty="0"/>
          </a:p>
        </p:txBody>
      </p:sp>
      <p:sp>
        <p:nvSpPr>
          <p:cNvPr id="186" name="Google Shape;18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4</a:t>
            </a:fld>
            <a:endParaRPr lang="ja-JP"/>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38c3cdec23_1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338c3cdec23_1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これからチーム方針を説明します。本日のコンクールにおいて、私たちの手法はまず画像処理技術を用いて車線を認識し、その情報から中心車線上の目標点を算出するという流れになっております。</a:t>
            </a:r>
            <a:br>
              <a:rPr lang="ja-JP" altLang="en-US" dirty="0"/>
            </a:br>
            <a:r>
              <a:rPr lang="ja-JP" altLang="en-US" dirty="0"/>
              <a:t>しかし、画像認識には精度の限界があるため、認識された車線の点群データに対してデータ処理を行い、精度の高い目標点を算出</a:t>
            </a:r>
            <a:r>
              <a:rPr lang="zh-CN" altLang="en-US" dirty="0"/>
              <a:t>（</a:t>
            </a:r>
            <a:r>
              <a:rPr lang="ja-JP" altLang="en-US" dirty="0"/>
              <a:t>さんしゅつ</a:t>
            </a:r>
            <a:r>
              <a:rPr lang="zh-CN" altLang="en-US" dirty="0"/>
              <a:t>）</a:t>
            </a:r>
            <a:r>
              <a:rPr lang="ja-JP" altLang="en-US" dirty="0"/>
              <a:t>いたしました。最終的に、その処理済みの目標点を制御器へ送信することで、自律走行を実現しております。</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障害物の認識に関しては、障害物が赤くて、単純な赤色（せきしょく）ピクセルの検出手法を用いて障害物の有無（うむ）を判断しております。回避動作については、事前に設定した回避動作を実行します</a:t>
            </a:r>
            <a:endParaRPr dirty="0"/>
          </a:p>
        </p:txBody>
      </p:sp>
      <p:sp>
        <p:nvSpPr>
          <p:cNvPr id="199" name="Google Shape;199;g338c3cdec23_1_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5</a:t>
            </a:fld>
            <a:endParaRPr 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去年では</a:t>
            </a:r>
            <a:r>
              <a:rPr lang="en-US" altLang="ja-JP" dirty="0"/>
              <a:t>SLAM</a:t>
            </a:r>
            <a:r>
              <a:rPr lang="ja-JP" altLang="en-US" dirty="0"/>
              <a:t>と</a:t>
            </a:r>
            <a:r>
              <a:rPr lang="en-US" altLang="ja-JP" dirty="0"/>
              <a:t>Navigation2</a:t>
            </a:r>
            <a:r>
              <a:rPr lang="ja-JP" altLang="en-US" dirty="0"/>
              <a:t>を用いた自律走行の実現を目指して取り組んでおりましたが、</a:t>
            </a:r>
            <a:r>
              <a:rPr lang="en-US" altLang="ja-JP" dirty="0"/>
              <a:t>Jetson</a:t>
            </a:r>
            <a:r>
              <a:rPr lang="ja-JP" altLang="en-US" dirty="0"/>
              <a:t>の計算資源に制約（せいやく）があり、</a:t>
            </a:r>
            <a:r>
              <a:rPr lang="en-US" altLang="ja-JP" dirty="0"/>
              <a:t>Navigation2</a:t>
            </a:r>
            <a:r>
              <a:rPr lang="ja-JP" altLang="en-US" dirty="0"/>
              <a:t>の利用は困難であることが判明いたしました。車には</a:t>
            </a:r>
            <a:r>
              <a:rPr lang="en-US" altLang="ja-JP" dirty="0"/>
              <a:t>SLAM</a:t>
            </a:r>
            <a:r>
              <a:rPr lang="ja-JP" altLang="en-US" dirty="0"/>
              <a:t>を搭載し、学内の研究室の廊下やコースのマッピングを行い、その成果については学会発表を行いました。</a:t>
            </a:r>
            <a:endParaRPr dirty="0"/>
          </a:p>
        </p:txBody>
      </p:sp>
      <p:sp>
        <p:nvSpPr>
          <p:cNvPr id="207" name="Google Shape;2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6</a:t>
            </a:fld>
            <a:endParaRPr 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endParaRPr lang="en-US" altLang="ja-JP" sz="1100" dirty="0"/>
          </a:p>
          <a:p>
            <a:pPr marL="0" lvl="0" indent="0" algn="l" rtl="0">
              <a:lnSpc>
                <a:spcPct val="115000"/>
              </a:lnSpc>
              <a:spcBef>
                <a:spcPts val="1200"/>
              </a:spcBef>
              <a:spcAft>
                <a:spcPts val="0"/>
              </a:spcAft>
              <a:buClr>
                <a:schemeClr val="dk1"/>
              </a:buClr>
              <a:buSzPts val="1100"/>
              <a:buFont typeface="Arial" panose="020B0604020202020204"/>
              <a:buNone/>
            </a:pPr>
            <a:r>
              <a:rPr lang="ja-JP" altLang="en-US" sz="1100" dirty="0"/>
              <a:t>次は白線認識の部分です。</a:t>
            </a:r>
            <a:r>
              <a:rPr lang="ja-JP" sz="1100" dirty="0"/>
              <a:t>本田</a:t>
            </a:r>
            <a:r>
              <a:rPr lang="ja-JP" altLang="en-US" sz="1100" dirty="0"/>
              <a:t>さん</a:t>
            </a:r>
            <a:r>
              <a:rPr lang="ja-JP" sz="1100" dirty="0"/>
              <a:t>の支援と提案を受け、</a:t>
            </a:r>
            <a:r>
              <a:rPr lang="ja-JP" sz="1100" b="1" dirty="0"/>
              <a:t>車線検出の主要手法としてYOLOPを選択しました</a:t>
            </a:r>
            <a:r>
              <a:rPr lang="ja-JP" sz="1100" dirty="0"/>
              <a:t>。</a:t>
            </a:r>
            <a:br>
              <a:rPr lang="ja-JP" sz="1100" dirty="0"/>
            </a:br>
            <a:r>
              <a:rPr lang="ja-JP" sz="1100" dirty="0"/>
              <a:t> YOLOPは</a:t>
            </a:r>
            <a:r>
              <a:rPr lang="ja-JP" sz="1100" b="1" dirty="0"/>
              <a:t>自動運転向けに特化したディープラーニング</a:t>
            </a:r>
            <a:r>
              <a:rPr lang="en-US" altLang="ja-JP" sz="1100" b="1" dirty="0"/>
              <a:t>(</a:t>
            </a:r>
            <a:r>
              <a:rPr lang="en-US" altLang="ja-JP" sz="1100" b="1" dirty="0" err="1"/>
              <a:t>deeplearning</a:t>
            </a:r>
            <a:r>
              <a:rPr lang="en-US" altLang="ja-JP" sz="1100" b="1" dirty="0"/>
              <a:t>)</a:t>
            </a:r>
            <a:r>
              <a:rPr lang="ja-JP" sz="1100" b="1" dirty="0"/>
              <a:t>アルゴリズム</a:t>
            </a:r>
            <a:r>
              <a:rPr lang="ja-JP" sz="1100" dirty="0"/>
              <a:t>であり、</a:t>
            </a:r>
            <a:r>
              <a:rPr lang="ja-JP" sz="1100" b="1" dirty="0"/>
              <a:t>車線検出・障害物認識・走行可能領域のセグメンテーションを同時に実行でき、リアルタイム要件を満</a:t>
            </a:r>
            <a:r>
              <a:rPr lang="ja-JP" altLang="en-US" sz="1100" b="1" dirty="0"/>
              <a:t>（み）</a:t>
            </a:r>
            <a:r>
              <a:rPr lang="ja-JP" sz="1100" b="1" dirty="0"/>
              <a:t>たします</a:t>
            </a:r>
            <a:r>
              <a:rPr lang="ja-JP" sz="1100" dirty="0"/>
              <a:t>。</a:t>
            </a:r>
            <a:endParaRPr sz="1100" dirty="0"/>
          </a:p>
          <a:p>
            <a:pPr marL="0" lvl="0" indent="0" algn="l" rtl="0">
              <a:lnSpc>
                <a:spcPct val="115000"/>
              </a:lnSpc>
              <a:spcBef>
                <a:spcPts val="1200"/>
              </a:spcBef>
              <a:spcAft>
                <a:spcPts val="0"/>
              </a:spcAft>
              <a:buClr>
                <a:schemeClr val="dk1"/>
              </a:buClr>
              <a:buSzPts val="1100"/>
              <a:buFont typeface="Arial" panose="020B0604020202020204"/>
              <a:buNone/>
            </a:pPr>
            <a:r>
              <a:rPr lang="ja-JP" sz="1100" dirty="0"/>
              <a:t>しかし、</a:t>
            </a:r>
            <a:r>
              <a:rPr lang="ja-JP" sz="1100" b="1" dirty="0"/>
              <a:t>実際の応用では、複雑な環境やノイズの多い状況において、YOLOPが出力する車線ポイントが急激に変化したり、不</a:t>
            </a:r>
            <a:r>
              <a:rPr lang="ja-JP" altLang="en-US" sz="1100" b="1" dirty="0"/>
              <a:t>安定</a:t>
            </a:r>
            <a:r>
              <a:rPr lang="ja-JP" sz="1100" b="1" dirty="0"/>
              <a:t>になる場合があることを確認しました</a:t>
            </a:r>
            <a:r>
              <a:rPr lang="ja-JP" sz="1100" dirty="0"/>
              <a:t>。</a:t>
            </a:r>
            <a:br>
              <a:rPr lang="ja-JP" sz="1100" dirty="0"/>
            </a:br>
            <a:endParaRPr sz="1100" dirty="0"/>
          </a:p>
        </p:txBody>
      </p:sp>
      <p:sp>
        <p:nvSpPr>
          <p:cNvPr id="220" name="Google Shape;22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7</a:t>
            </a:fld>
            <a:endParaRPr 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en-US" sz="1100" dirty="0"/>
              <a:t>そして、私たちは</a:t>
            </a:r>
            <a:r>
              <a:rPr lang="en-US" altLang="ja-JP" sz="1100" dirty="0" err="1"/>
              <a:t>Opencv</a:t>
            </a:r>
            <a:r>
              <a:rPr lang="ja-JP" altLang="en-US" sz="1100" dirty="0"/>
              <a:t>を試しました</a:t>
            </a:r>
            <a:endParaRPr lang="en-US" altLang="ja-JP"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ja-JP" altLang="ja-JP" sz="1100" dirty="0">
                <a:solidFill>
                  <a:schemeClr val="dk1"/>
                </a:solidFill>
              </a:rPr>
              <a:t>OpenCVは、オープンソースのコンピュータビジョンおよび機械学習ライブラリであり、画像処理やコンピュータビジョンタスクに広く使用されている</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altLang="ja-JP" sz="1100" dirty="0"/>
              <a:t>OpenCV</a:t>
            </a:r>
            <a:r>
              <a:rPr lang="ja-JP" altLang="en-US" sz="1100" dirty="0"/>
              <a:t>を使用するためには、画像に対して以下の処理を行う必要があります。</a:t>
            </a:r>
            <a:endParaRPr lang="en-US" altLang="ja-JP" sz="1100" dirty="0"/>
          </a:p>
          <a:p>
            <a:pPr marL="0" lvl="0" indent="0" algn="l" rtl="0">
              <a:spcBef>
                <a:spcPts val="0"/>
              </a:spcBef>
              <a:spcAft>
                <a:spcPts val="0"/>
              </a:spcAft>
              <a:buNone/>
            </a:pPr>
            <a:endParaRPr sz="1100" dirty="0"/>
          </a:p>
          <a:p>
            <a:pPr marL="0" lvl="0" indent="0" algn="l" rtl="0">
              <a:spcBef>
                <a:spcPts val="0"/>
              </a:spcBef>
              <a:spcAft>
                <a:spcPts val="0"/>
              </a:spcAft>
              <a:buSzPts val="1100"/>
              <a:buNone/>
            </a:pPr>
            <a:r>
              <a:rPr lang="ja-JP" altLang="en-US" sz="1100" dirty="0"/>
              <a:t>まずは</a:t>
            </a:r>
            <a:r>
              <a:rPr lang="ja-JP" sz="1100" dirty="0"/>
              <a:t>CLAHE </a:t>
            </a:r>
            <a:r>
              <a:rPr lang="ja-JP" altLang="en-US" sz="1100" dirty="0"/>
              <a:t>、ヒストグラムきんとうか</a:t>
            </a:r>
            <a:r>
              <a:rPr lang="ja-JP" sz="1100" dirty="0"/>
              <a:t>、</a:t>
            </a:r>
            <a:r>
              <a:rPr lang="ja-JP" altLang="en-US" sz="1100" dirty="0"/>
              <a:t>から画像を処理します。これは</a:t>
            </a:r>
            <a:r>
              <a:rPr lang="ja-JP" sz="1100" dirty="0"/>
              <a:t>画像のコントラストを向上させる技術です。特に暗い画像やコントラストが低い画像で効果的に機能します。</a:t>
            </a:r>
            <a:endParaRPr sz="1100" dirty="0"/>
          </a:p>
          <a:p>
            <a:pPr marL="0" lvl="0" indent="0" algn="l" rtl="0">
              <a:spcBef>
                <a:spcPts val="0"/>
              </a:spcBef>
              <a:spcAft>
                <a:spcPts val="0"/>
              </a:spcAft>
              <a:buNone/>
            </a:pPr>
            <a:endParaRPr sz="1100" dirty="0"/>
          </a:p>
          <a:p>
            <a:pPr marL="0" lvl="0" indent="0" algn="l" rtl="0">
              <a:spcBef>
                <a:spcPts val="0"/>
              </a:spcBef>
              <a:spcAft>
                <a:spcPts val="0"/>
              </a:spcAft>
              <a:buSzPts val="1100"/>
              <a:buNone/>
            </a:pPr>
            <a:r>
              <a:rPr lang="ja-JP" sz="1100" dirty="0"/>
              <a:t>鳥瞰変換</a:t>
            </a:r>
            <a:r>
              <a:rPr lang="ja-JP" altLang="en-US" sz="1100" dirty="0"/>
              <a:t>（ちょうかんへんかん）</a:t>
            </a:r>
            <a:r>
              <a:rPr lang="ja-JP" sz="1100" dirty="0"/>
              <a:t>を使うと、斜め</a:t>
            </a:r>
            <a:r>
              <a:rPr lang="ja-JP" altLang="en-US" sz="1100" dirty="0"/>
              <a:t>（なんめ）</a:t>
            </a:r>
            <a:r>
              <a:rPr lang="ja-JP" sz="1100" dirty="0"/>
              <a:t>の視点から撮影された画像を上から見たように補正</a:t>
            </a:r>
            <a:r>
              <a:rPr lang="ja-JP" altLang="en-US" sz="1100" dirty="0"/>
              <a:t>（ほせい）</a:t>
            </a:r>
            <a:r>
              <a:rPr lang="ja-JP" sz="1100" dirty="0"/>
              <a:t>できます。車線検出でよく使われます。</a:t>
            </a:r>
            <a:endParaRPr sz="1100" dirty="0"/>
          </a:p>
          <a:p>
            <a:pPr marL="0" lvl="0" indent="0" algn="l" rtl="0">
              <a:spcBef>
                <a:spcPts val="0"/>
              </a:spcBef>
              <a:spcAft>
                <a:spcPts val="0"/>
              </a:spcAft>
              <a:buSzPts val="1100"/>
              <a:buNone/>
            </a:pPr>
            <a:endParaRPr sz="1100" dirty="0"/>
          </a:p>
          <a:p>
            <a:pPr marL="0" lvl="0" indent="0" algn="l" rtl="0">
              <a:spcBef>
                <a:spcPts val="0"/>
              </a:spcBef>
              <a:spcAft>
                <a:spcPts val="0"/>
              </a:spcAft>
              <a:buSzPts val="1100"/>
              <a:buNone/>
            </a:pPr>
            <a:r>
              <a:rPr lang="ja-JP" sz="1100" dirty="0"/>
              <a:t>Cannyエッジ検出は、画像内の輪郭</a:t>
            </a:r>
            <a:r>
              <a:rPr lang="ja-JP" altLang="en-US" sz="1100" dirty="0"/>
              <a:t>（りんかく）</a:t>
            </a:r>
            <a:r>
              <a:rPr lang="ja-JP" sz="1100" dirty="0"/>
              <a:t>を強調</a:t>
            </a:r>
            <a:r>
              <a:rPr lang="en-US" altLang="ja-JP" sz="1100" dirty="0"/>
              <a:t>(</a:t>
            </a:r>
            <a:r>
              <a:rPr lang="ja-JP" altLang="en-US" sz="1100" dirty="0"/>
              <a:t>きょうちょう）</a:t>
            </a:r>
            <a:r>
              <a:rPr lang="ja-JP" sz="1100" dirty="0"/>
              <a:t>するための手法です。ノイズを除去</a:t>
            </a:r>
            <a:r>
              <a:rPr lang="ja-JP" altLang="en-US" sz="1100" dirty="0"/>
              <a:t>（じょきょ）</a:t>
            </a:r>
            <a:r>
              <a:rPr lang="ja-JP" sz="1100" dirty="0"/>
              <a:t>しながら、重要</a:t>
            </a:r>
            <a:r>
              <a:rPr lang="ja-JP" altLang="en-US" sz="1100" dirty="0"/>
              <a:t>（じゅよう）</a:t>
            </a:r>
            <a:r>
              <a:rPr lang="ja-JP" sz="1100" dirty="0"/>
              <a:t>なエッジのみを抽出</a:t>
            </a:r>
            <a:r>
              <a:rPr lang="ja-JP" altLang="en-US" sz="1100" dirty="0"/>
              <a:t>（ちゅうしゅつ）</a:t>
            </a:r>
            <a:r>
              <a:rPr lang="ja-JP" sz="1100" dirty="0"/>
              <a:t>できます。</a:t>
            </a:r>
            <a:endParaRPr sz="1100" dirty="0"/>
          </a:p>
          <a:p>
            <a:pPr marL="0" lvl="0" indent="0" algn="l" rtl="0">
              <a:spcBef>
                <a:spcPts val="0"/>
              </a:spcBef>
              <a:spcAft>
                <a:spcPts val="0"/>
              </a:spcAft>
              <a:buSzPts val="1100"/>
              <a:buNone/>
            </a:pPr>
            <a:endParaRPr sz="1100" dirty="0"/>
          </a:p>
          <a:p>
            <a:pPr marL="0" lvl="0" indent="0" algn="l" rtl="0">
              <a:spcBef>
                <a:spcPts val="0"/>
              </a:spcBef>
              <a:spcAft>
                <a:spcPts val="0"/>
              </a:spcAft>
              <a:buSzPts val="1100"/>
              <a:buNone/>
            </a:pPr>
            <a:r>
              <a:rPr lang="ja-JP" sz="1100" dirty="0"/>
              <a:t>Hough変換は、画像の中の直線や円を検出するアルゴリズムです。車線や円形の標識を認識するのに使われます。</a:t>
            </a:r>
            <a:endParaRPr sz="1100" dirty="0"/>
          </a:p>
          <a:p>
            <a:pPr marL="0" lvl="0" indent="0" algn="l" rtl="0">
              <a:spcBef>
                <a:spcPts val="0"/>
              </a:spcBef>
              <a:spcAft>
                <a:spcPts val="0"/>
              </a:spcAft>
              <a:buSzPts val="1100"/>
              <a:buNone/>
            </a:pPr>
            <a:endParaRPr sz="1100" dirty="0"/>
          </a:p>
          <a:p>
            <a:pPr marL="0" lvl="0" indent="0" algn="l" rtl="0">
              <a:spcBef>
                <a:spcPts val="0"/>
              </a:spcBef>
              <a:spcAft>
                <a:spcPts val="0"/>
              </a:spcAft>
              <a:buSzPts val="1100"/>
              <a:buNone/>
            </a:pPr>
            <a:r>
              <a:rPr lang="ja-JP" sz="1100" dirty="0"/>
              <a:t>モルフォロジー処理は、画像のノイズ除去や形状の補正を行う技術で</a:t>
            </a:r>
            <a:r>
              <a:rPr lang="ja-JP" altLang="en-US" sz="1100" dirty="0"/>
              <a:t>、</a:t>
            </a:r>
            <a:r>
              <a:rPr lang="ja-JP" sz="1100" dirty="0"/>
              <a:t>不要な点や隙間</a:t>
            </a:r>
            <a:r>
              <a:rPr lang="ja-JP" altLang="en-US" sz="1100" dirty="0"/>
              <a:t>（すきま）</a:t>
            </a:r>
            <a:r>
              <a:rPr lang="ja-JP" sz="1100" dirty="0"/>
              <a:t>を修正できます。</a:t>
            </a:r>
            <a:endParaRPr sz="1100" dirty="0"/>
          </a:p>
        </p:txBody>
      </p:sp>
      <p:sp>
        <p:nvSpPr>
          <p:cNvPr id="234" name="Google Shape;23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8</a:t>
            </a:fld>
            <a:endParaRPr lang="ja-JP"/>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38c3cdec23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338c3cdec23_3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sz="1100" dirty="0"/>
              <a:t>YOLOPと比較すると、</a:t>
            </a:r>
            <a:r>
              <a:rPr lang="ja-JP" sz="1100" b="1" dirty="0"/>
              <a:t>OpenCVはピクセルベースの検出アルゴリズムであるため、特定の色（白線）の検出感度が高く、実際のテストでは多くの場面でYOLOPより優れた結果を示しました</a:t>
            </a:r>
            <a:r>
              <a:rPr lang="ja-JP" sz="1100" dirty="0"/>
              <a:t>。</a:t>
            </a:r>
            <a:endParaRPr sz="1100" dirty="0"/>
          </a:p>
          <a:p>
            <a:pPr marL="0" lvl="0" indent="0" algn="l" rtl="0">
              <a:spcBef>
                <a:spcPts val="0"/>
              </a:spcBef>
              <a:spcAft>
                <a:spcPts val="0"/>
              </a:spcAft>
              <a:buNone/>
            </a:pPr>
            <a:r>
              <a:rPr lang="ja-JP" sz="1100" dirty="0"/>
              <a:t> しかし、その欠点もまた、</a:t>
            </a:r>
            <a:r>
              <a:rPr lang="ja-JP" sz="1100" b="1" dirty="0"/>
              <a:t>特定の色に対する高い感度に起因</a:t>
            </a:r>
            <a:r>
              <a:rPr lang="ja-JP" altLang="en-US" sz="1100" b="1" dirty="0"/>
              <a:t>（きいん）</a:t>
            </a:r>
            <a:r>
              <a:rPr lang="ja-JP" sz="1100" b="1" dirty="0"/>
              <a:t>しています</a:t>
            </a:r>
            <a:r>
              <a:rPr lang="ja-JP" sz="1100" dirty="0"/>
              <a:t>。</a:t>
            </a:r>
            <a:endParaRPr sz="1100" dirty="0"/>
          </a:p>
          <a:p>
            <a:pPr marL="0" lvl="0" indent="0" algn="l" rtl="0">
              <a:spcBef>
                <a:spcPts val="0"/>
              </a:spcBef>
              <a:spcAft>
                <a:spcPts val="0"/>
              </a:spcAft>
              <a:buNone/>
            </a:pPr>
            <a:r>
              <a:rPr lang="ja-JP" sz="1100" dirty="0"/>
              <a:t>OpenCVは</a:t>
            </a:r>
            <a:r>
              <a:rPr lang="ja-JP" sz="1100" b="1" dirty="0"/>
              <a:t>影や路面のひび割れなど、コントラストが高い領域も白線として誤</a:t>
            </a:r>
            <a:r>
              <a:rPr lang="ja-JP" altLang="en-US" sz="1100" b="1" dirty="0"/>
              <a:t>（ご）</a:t>
            </a:r>
            <a:r>
              <a:rPr lang="ja-JP" sz="1100" b="1" dirty="0"/>
              <a:t>検出することがあります</a:t>
            </a:r>
            <a:r>
              <a:rPr lang="ja-JP" sz="1100" dirty="0"/>
              <a:t>。特に</a:t>
            </a:r>
            <a:r>
              <a:rPr lang="ja-JP" altLang="en-US" sz="1100" b="1" dirty="0"/>
              <a:t>太陽光からの</a:t>
            </a:r>
            <a:r>
              <a:rPr lang="ja-JP" sz="1100" b="1" dirty="0"/>
              <a:t>影響を受けやすく、出力結果が不安定になる可能性があります</a:t>
            </a:r>
            <a:r>
              <a:rPr lang="ja-JP" sz="1100" dirty="0"/>
              <a:t>。</a:t>
            </a:r>
            <a:endParaRPr sz="1100" dirty="0"/>
          </a:p>
        </p:txBody>
      </p:sp>
      <p:sp>
        <p:nvSpPr>
          <p:cNvPr id="254" name="Google Shape;254;g338c3cdec23_3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9</a:t>
            </a:fld>
            <a:endParaRPr 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panose="020B060402020202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panose="020B060402020202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panose="020B060402020202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105" name="Google Shape;10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29"/>
        <p:cNvGrpSpPr/>
        <p:nvPr/>
      </p:nvGrpSpPr>
      <p:grpSpPr>
        <a:xfrm>
          <a:off x="0" y="0"/>
          <a:ext cx="0" cy="0"/>
          <a:chOff x="0" y="0"/>
          <a:chExt cx="0" cy="0"/>
        </a:xfrm>
      </p:grpSpPr>
      <p:sp>
        <p:nvSpPr>
          <p:cNvPr id="130" name="Google Shape;1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2"/>
          <p:cNvSpPr>
            <a:spLocks noGrp="1"/>
          </p:cNvSpPr>
          <p:nvPr>
            <p:ph type="pic" idx="2"/>
          </p:nvPr>
        </p:nvSpPr>
        <p:spPr>
          <a:xfrm>
            <a:off x="5183188" y="987425"/>
            <a:ext cx="6172200" cy="4873625"/>
          </a:xfrm>
          <a:prstGeom prst="rect">
            <a:avLst/>
          </a:prstGeom>
          <a:noFill/>
          <a:ln>
            <a:noFill/>
          </a:ln>
        </p:spPr>
      </p:sp>
      <p:sp>
        <p:nvSpPr>
          <p:cNvPr id="143" name="Google Shape;14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panose="020B060402020202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757575"/>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757575"/>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757575"/>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1200">
                <a:solidFill>
                  <a:srgbClr val="757575"/>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1200">
                <a:solidFill>
                  <a:srgbClr val="757575"/>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1200">
                <a:solidFill>
                  <a:srgbClr val="757575"/>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1200">
                <a:solidFill>
                  <a:srgbClr val="757575"/>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1200">
                <a:solidFill>
                  <a:srgbClr val="757575"/>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1200">
                <a:solidFill>
                  <a:srgbClr val="757575"/>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1200">
                <a:solidFill>
                  <a:srgbClr val="757575"/>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1200">
                <a:solidFill>
                  <a:srgbClr val="757575"/>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ja-JP"/>
              <a:t>‹#›</a:t>
            </a:fld>
            <a:endParaRPr lang="ja-JP"/>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5" descr="ロゴ&#10;&#10;説明は自動で生成されたものです"/>
          <p:cNvPicPr preferRelativeResize="0"/>
          <p:nvPr/>
        </p:nvPicPr>
        <p:blipFill rotWithShape="1">
          <a:blip r:embed="rId3"/>
          <a:srcRect/>
          <a:stretch>
            <a:fillRect/>
          </a:stretch>
        </p:blipFill>
        <p:spPr>
          <a:xfrm>
            <a:off x="0" y="1"/>
            <a:ext cx="12191999" cy="6858000"/>
          </a:xfrm>
          <a:prstGeom prst="rect">
            <a:avLst/>
          </a:prstGeom>
          <a:noFill/>
          <a:ln>
            <a:noFill/>
          </a:ln>
        </p:spPr>
      </p:pic>
      <p:sp>
        <p:nvSpPr>
          <p:cNvPr id="165" name="Google Shape;165;p25"/>
          <p:cNvSpPr txBox="1">
            <a:spLocks noGrp="1"/>
          </p:cNvSpPr>
          <p:nvPr>
            <p:ph type="ctrTitle"/>
          </p:nvPr>
        </p:nvSpPr>
        <p:spPr>
          <a:xfrm>
            <a:off x="1180591" y="3181767"/>
            <a:ext cx="9927464" cy="91726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Arial" panose="020B0604020202020204"/>
              <a:buNone/>
            </a:pPr>
            <a:r>
              <a:rPr lang="en-US" altLang="ja-JP" sz="4400"/>
              <a:t>AI Formula </a:t>
            </a:r>
            <a:r>
              <a:rPr lang="ja-JP" altLang="en-US" sz="4400"/>
              <a:t>最终报告</a:t>
            </a:r>
            <a:endParaRPr lang="ja-JP" altLang="en-US" sz="4400" dirty="0"/>
          </a:p>
        </p:txBody>
      </p:sp>
      <p:sp>
        <p:nvSpPr>
          <p:cNvPr id="166" name="Google Shape;166;p25"/>
          <p:cNvSpPr txBox="1"/>
          <p:nvPr/>
        </p:nvSpPr>
        <p:spPr>
          <a:xfrm>
            <a:off x="8190230" y="5692124"/>
            <a:ext cx="2917825" cy="645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上智大学制御工学研究室</a:t>
            </a:r>
          </a:p>
          <a:p>
            <a:pPr marL="0" marR="0" lvl="0" indent="0" algn="l" rtl="0">
              <a:spcBef>
                <a:spcPts val="0"/>
              </a:spcBef>
              <a:spcAft>
                <a:spcPts val="0"/>
              </a:spcAft>
              <a:buNone/>
            </a:pPr>
            <a:r>
              <a:rPr lang="ja-JP" sz="1800" dirty="0">
                <a:solidFill>
                  <a:schemeClr val="dk1"/>
                </a:solidFill>
                <a:latin typeface="Arial" panose="020B0604020202020204"/>
                <a:ea typeface="Arial" panose="020B0604020202020204"/>
                <a:cs typeface="Arial" panose="020B0604020202020204"/>
                <a:sym typeface="Arial" panose="020B0604020202020204"/>
              </a:rPr>
              <a:t>　　　ロボットチーム</a:t>
            </a:r>
            <a:endParaRPr sz="18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67" name="Google Shape;167;p25"/>
          <p:cNvSpPr txBox="1">
            <a:spLocks noGrp="1"/>
          </p:cNvSpPr>
          <p:nvPr>
            <p:ph type="sldNum" idx="12"/>
          </p:nvPr>
        </p:nvSpPr>
        <p:spPr>
          <a:xfrm>
            <a:off x="8926830" y="857554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smtClean="0"/>
              <a:t>1</a:t>
            </a:fld>
            <a:endParaRPr lang="ja-JP"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095366E8-992C-4015-AC0D-5499949768F7}"/>
            </a:ext>
          </a:extLst>
        </p:cNvPr>
        <p:cNvGrpSpPr/>
        <p:nvPr/>
      </p:nvGrpSpPr>
      <p:grpSpPr>
        <a:xfrm>
          <a:off x="0" y="0"/>
          <a:ext cx="0" cy="0"/>
          <a:chOff x="0" y="0"/>
          <a:chExt cx="0" cy="0"/>
        </a:xfrm>
      </p:grpSpPr>
      <p:pic>
        <p:nvPicPr>
          <p:cNvPr id="256" name="Google Shape;256;p32" descr="図形">
            <a:extLst>
              <a:ext uri="{FF2B5EF4-FFF2-40B4-BE49-F238E27FC236}">
                <a16:creationId xmlns:a16="http://schemas.microsoft.com/office/drawing/2014/main" id="{E9D5E29D-7313-F227-645D-8343D16A0BFB}"/>
              </a:ext>
            </a:extLst>
          </p:cNvPr>
          <p:cNvPicPr preferRelativeResize="0">
            <a:picLocks noGrp="1"/>
          </p:cNvPicPr>
          <p:nvPr>
            <p:ph type="body" idx="1"/>
          </p:nvPr>
        </p:nvPicPr>
        <p:blipFill rotWithShape="1">
          <a:blip r:embed="rId4"/>
          <a:srcRect/>
          <a:stretch>
            <a:fillRect/>
          </a:stretch>
        </p:blipFill>
        <p:spPr>
          <a:xfrm>
            <a:off x="0" y="3544"/>
            <a:ext cx="12192000" cy="1137600"/>
          </a:xfrm>
          <a:prstGeom prst="rect">
            <a:avLst/>
          </a:prstGeom>
          <a:noFill/>
          <a:ln>
            <a:noFill/>
          </a:ln>
        </p:spPr>
      </p:pic>
      <p:sp>
        <p:nvSpPr>
          <p:cNvPr id="257" name="Google Shape;257;p32">
            <a:extLst>
              <a:ext uri="{FF2B5EF4-FFF2-40B4-BE49-F238E27FC236}">
                <a16:creationId xmlns:a16="http://schemas.microsoft.com/office/drawing/2014/main" id="{DCF4021A-5698-B9A9-DEFD-F887E47BEC48}"/>
              </a:ext>
            </a:extLst>
          </p:cNvPr>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2.2 </a:t>
            </a:r>
            <a:r>
              <a:rPr lang="ja-JP" altLang="en-US" dirty="0"/>
              <a:t>、</a:t>
            </a:r>
            <a:r>
              <a:rPr lang="ja-JP" dirty="0"/>
              <a:t>白線認識</a:t>
            </a:r>
          </a:p>
        </p:txBody>
      </p:sp>
      <p:sp>
        <p:nvSpPr>
          <p:cNvPr id="258" name="Google Shape;258;p32">
            <a:extLst>
              <a:ext uri="{FF2B5EF4-FFF2-40B4-BE49-F238E27FC236}">
                <a16:creationId xmlns:a16="http://schemas.microsoft.com/office/drawing/2014/main" id="{CA8A6F31-3158-CEE3-9CF1-4FD7FEFC952A}"/>
              </a:ext>
            </a:extLst>
          </p:cNvPr>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10</a:t>
            </a:fld>
            <a:endParaRPr lang="ja-JP"/>
          </a:p>
        </p:txBody>
      </p:sp>
      <p:sp>
        <p:nvSpPr>
          <p:cNvPr id="259" name="Google Shape;259;p32">
            <a:extLst>
              <a:ext uri="{FF2B5EF4-FFF2-40B4-BE49-F238E27FC236}">
                <a16:creationId xmlns:a16="http://schemas.microsoft.com/office/drawing/2014/main" id="{CC15D536-0145-1342-8B6E-AFF238302D8C}"/>
              </a:ext>
            </a:extLst>
          </p:cNvPr>
          <p:cNvSpPr txBox="1"/>
          <p:nvPr/>
        </p:nvSpPr>
        <p:spPr>
          <a:xfrm>
            <a:off x="263150" y="1141054"/>
            <a:ext cx="6327900" cy="47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000" b="1" dirty="0">
                <a:solidFill>
                  <a:schemeClr val="dk1"/>
                </a:solidFill>
                <a:latin typeface="Arial" panose="020B0604020202020204"/>
                <a:ea typeface="Arial" panose="020B0604020202020204"/>
                <a:cs typeface="Arial" panose="020B0604020202020204"/>
                <a:sym typeface="Arial" panose="020B0604020202020204"/>
              </a:rPr>
              <a:t>手法</a:t>
            </a:r>
            <a:r>
              <a:rPr lang="ja-JP" altLang="en-US" sz="2000" b="1" dirty="0">
                <a:solidFill>
                  <a:schemeClr val="dk1"/>
                </a:solidFill>
                <a:latin typeface="Arial" panose="020B0604020202020204"/>
                <a:ea typeface="Arial" panose="020B0604020202020204"/>
                <a:cs typeface="Arial" panose="020B0604020202020204"/>
                <a:sym typeface="Arial" panose="020B0604020202020204"/>
              </a:rPr>
              <a:t>比較</a:t>
            </a:r>
            <a:endParaRPr lang="ja-JP" sz="2000" b="1"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 name="表格 6">
            <a:extLst>
              <a:ext uri="{FF2B5EF4-FFF2-40B4-BE49-F238E27FC236}">
                <a16:creationId xmlns:a16="http://schemas.microsoft.com/office/drawing/2014/main" id="{461DB066-6EAB-662F-29B8-9819F1622C7D}"/>
              </a:ext>
            </a:extLst>
          </p:cNvPr>
          <p:cNvGraphicFramePr/>
          <p:nvPr>
            <p:custDataLst>
              <p:tags r:id="rId1"/>
            </p:custDataLst>
            <p:extLst>
              <p:ext uri="{D42A27DB-BD31-4B8C-83A1-F6EECF244321}">
                <p14:modId xmlns:p14="http://schemas.microsoft.com/office/powerpoint/2010/main" val="2078430418"/>
              </p:ext>
            </p:extLst>
          </p:nvPr>
        </p:nvGraphicFramePr>
        <p:xfrm>
          <a:off x="1763486" y="1767964"/>
          <a:ext cx="8837838" cy="3322071"/>
        </p:xfrm>
        <a:graphic>
          <a:graphicData uri="http://schemas.openxmlformats.org/drawingml/2006/table">
            <a:tbl>
              <a:tblPr firstRow="1" bandRow="1">
                <a:tableStyleId>{5C22544A-7EE6-4342-B048-85BDC9FD1C3A}</a:tableStyleId>
              </a:tblPr>
              <a:tblGrid>
                <a:gridCol w="2945946">
                  <a:extLst>
                    <a:ext uri="{9D8B030D-6E8A-4147-A177-3AD203B41FA5}">
                      <a16:colId xmlns:a16="http://schemas.microsoft.com/office/drawing/2014/main" val="20000"/>
                    </a:ext>
                  </a:extLst>
                </a:gridCol>
                <a:gridCol w="2945946">
                  <a:extLst>
                    <a:ext uri="{9D8B030D-6E8A-4147-A177-3AD203B41FA5}">
                      <a16:colId xmlns:a16="http://schemas.microsoft.com/office/drawing/2014/main" val="20001"/>
                    </a:ext>
                  </a:extLst>
                </a:gridCol>
                <a:gridCol w="2945946">
                  <a:extLst>
                    <a:ext uri="{9D8B030D-6E8A-4147-A177-3AD203B41FA5}">
                      <a16:colId xmlns:a16="http://schemas.microsoft.com/office/drawing/2014/main" val="20002"/>
                    </a:ext>
                  </a:extLst>
                </a:gridCol>
              </a:tblGrid>
              <a:tr h="464503">
                <a:tc>
                  <a:txBody>
                    <a:bodyPr/>
                    <a:lstStyle/>
                    <a:p>
                      <a:pPr>
                        <a:buNone/>
                      </a:pPr>
                      <a:r>
                        <a:rPr lang="ja-JP" altLang="zh-CN"/>
                        <a:t>画像処理手法／評価内容</a:t>
                      </a:r>
                    </a:p>
                  </a:txBody>
                  <a:tcPr/>
                </a:tc>
                <a:tc>
                  <a:txBody>
                    <a:bodyPr/>
                    <a:lstStyle/>
                    <a:p>
                      <a:pPr>
                        <a:buNone/>
                      </a:pPr>
                      <a:r>
                        <a:rPr lang="en-US" altLang="zh-CN"/>
                        <a:t>YOLOP</a:t>
                      </a:r>
                    </a:p>
                  </a:txBody>
                  <a:tcPr/>
                </a:tc>
                <a:tc>
                  <a:txBody>
                    <a:bodyPr/>
                    <a:lstStyle/>
                    <a:p>
                      <a:pPr>
                        <a:buNone/>
                      </a:pPr>
                      <a:r>
                        <a:rPr lang="en-US" altLang="zh-CN"/>
                        <a:t>OpenCV</a:t>
                      </a:r>
                    </a:p>
                  </a:txBody>
                  <a:tcPr/>
                </a:tc>
                <a:extLst>
                  <a:ext uri="{0D108BD9-81ED-4DB2-BD59-A6C34878D82A}">
                    <a16:rowId xmlns:a16="http://schemas.microsoft.com/office/drawing/2014/main" val="10000"/>
                  </a:ext>
                </a:extLst>
              </a:tr>
              <a:tr h="644018">
                <a:tc>
                  <a:txBody>
                    <a:bodyPr/>
                    <a:lstStyle/>
                    <a:p>
                      <a:pPr>
                        <a:buNone/>
                      </a:pPr>
                      <a:r>
                        <a:rPr lang="ja-JP" altLang="zh-CN" dirty="0"/>
                        <a:t>カーブ</a:t>
                      </a:r>
                    </a:p>
                  </a:txBody>
                  <a:tcPr/>
                </a:tc>
                <a:tc>
                  <a:txBody>
                    <a:bodyPr/>
                    <a:lstStyle/>
                    <a:p>
                      <a:pPr>
                        <a:buNone/>
                      </a:pPr>
                      <a:r>
                        <a:rPr kumimoji="1" lang="ja-JP" altLang="en-US" sz="1800" dirty="0">
                          <a:sym typeface="+mn-ea"/>
                        </a:rPr>
                        <a:t>悪い</a:t>
                      </a:r>
                      <a:endParaRPr lang="zh-CN" altLang="en-US"/>
                    </a:p>
                  </a:txBody>
                  <a:tcPr/>
                </a:tc>
                <a:tc>
                  <a:txBody>
                    <a:bodyPr/>
                    <a:lstStyle/>
                    <a:p>
                      <a:pPr>
                        <a:buNone/>
                      </a:pPr>
                      <a:r>
                        <a:rPr lang="ja-JP" altLang="en-US" sz="1800" dirty="0"/>
                        <a:t>普通</a:t>
                      </a:r>
                      <a:endParaRPr lang="ja-JP" altLang="zh-CN" sz="1800" dirty="0"/>
                    </a:p>
                  </a:txBody>
                  <a:tcPr/>
                </a:tc>
                <a:extLst>
                  <a:ext uri="{0D108BD9-81ED-4DB2-BD59-A6C34878D82A}">
                    <a16:rowId xmlns:a16="http://schemas.microsoft.com/office/drawing/2014/main" val="10001"/>
                  </a:ext>
                </a:extLst>
              </a:tr>
              <a:tr h="652400">
                <a:tc>
                  <a:txBody>
                    <a:bodyPr/>
                    <a:lstStyle/>
                    <a:p>
                      <a:pPr>
                        <a:buNone/>
                      </a:pPr>
                      <a:r>
                        <a:rPr lang="ja-JP" altLang="zh-CN" dirty="0"/>
                        <a:t>直線</a:t>
                      </a:r>
                    </a:p>
                  </a:txBody>
                  <a:tcPr/>
                </a:tc>
                <a:tc>
                  <a:txBody>
                    <a:bodyPr/>
                    <a:lstStyle/>
                    <a:p>
                      <a:pPr>
                        <a:buNone/>
                      </a:pPr>
                      <a:r>
                        <a:rPr lang="ja-JP" altLang="zh-CN" sz="1800" dirty="0"/>
                        <a:t>普通</a:t>
                      </a:r>
                    </a:p>
                  </a:txBody>
                  <a:tcPr/>
                </a:tc>
                <a:tc>
                  <a:txBody>
                    <a:bodyPr/>
                    <a:lstStyle/>
                    <a:p>
                      <a:pPr>
                        <a:buNone/>
                      </a:pPr>
                      <a:r>
                        <a:rPr lang="ja-JP" altLang="zh-CN" sz="1800" dirty="0"/>
                        <a:t>良い</a:t>
                      </a:r>
                    </a:p>
                  </a:txBody>
                  <a:tcPr/>
                </a:tc>
                <a:extLst>
                  <a:ext uri="{0D108BD9-81ED-4DB2-BD59-A6C34878D82A}">
                    <a16:rowId xmlns:a16="http://schemas.microsoft.com/office/drawing/2014/main" val="10002"/>
                  </a:ext>
                </a:extLst>
              </a:tr>
              <a:tr h="780226">
                <a:tc>
                  <a:txBody>
                    <a:bodyPr/>
                    <a:lstStyle/>
                    <a:p>
                      <a:pPr>
                        <a:buNone/>
                      </a:pPr>
                      <a:r>
                        <a:rPr lang="ja-JP" altLang="zh-CN" dirty="0"/>
                        <a:t>環境の影響（強光）</a:t>
                      </a:r>
                    </a:p>
                  </a:txBody>
                  <a:tcPr/>
                </a:tc>
                <a:tc>
                  <a:txBody>
                    <a:bodyPr/>
                    <a:lstStyle/>
                    <a:p>
                      <a:pPr>
                        <a:buNone/>
                      </a:pPr>
                      <a:r>
                        <a:rPr lang="ja-JP" altLang="zh-CN" sz="1800" dirty="0">
                          <a:sym typeface="+mn-ea"/>
                        </a:rPr>
                        <a:t>良い</a:t>
                      </a:r>
                      <a:endParaRPr lang="ja-JP" altLang="zh-CN" dirty="0"/>
                    </a:p>
                  </a:txBody>
                  <a:tcPr/>
                </a:tc>
                <a:tc>
                  <a:txBody>
                    <a:bodyPr/>
                    <a:lstStyle/>
                    <a:p>
                      <a:pPr>
                        <a:buNone/>
                      </a:pPr>
                      <a:r>
                        <a:rPr kumimoji="1" lang="ja-JP" altLang="en-US" sz="1800" dirty="0">
                          <a:sym typeface="+mn-ea"/>
                        </a:rPr>
                        <a:t>悪い</a:t>
                      </a:r>
                      <a:endParaRPr lang="zh-CN" altLang="en-US" sz="1800" dirty="0"/>
                    </a:p>
                    <a:p>
                      <a:pPr>
                        <a:buNone/>
                      </a:pPr>
                      <a:endParaRPr lang="zh-CN" altLang="en-US" dirty="0"/>
                    </a:p>
                  </a:txBody>
                  <a:tcPr/>
                </a:tc>
                <a:extLst>
                  <a:ext uri="{0D108BD9-81ED-4DB2-BD59-A6C34878D82A}">
                    <a16:rowId xmlns:a16="http://schemas.microsoft.com/office/drawing/2014/main" val="10003"/>
                  </a:ext>
                </a:extLst>
              </a:tr>
              <a:tr h="780924">
                <a:tc>
                  <a:txBody>
                    <a:bodyPr/>
                    <a:lstStyle/>
                    <a:p>
                      <a:pPr>
                        <a:buNone/>
                      </a:pPr>
                      <a:r>
                        <a:rPr lang="ja-JP" altLang="zh-CN" sz="1400" dirty="0">
                          <a:sym typeface="+mn-ea"/>
                        </a:rPr>
                        <a:t>環境の影響（影）</a:t>
                      </a:r>
                    </a:p>
                  </a:txBody>
                  <a:tcPr/>
                </a:tc>
                <a:tc>
                  <a:txBody>
                    <a:bodyPr/>
                    <a:lstStyle/>
                    <a:p>
                      <a:pPr>
                        <a:buNone/>
                      </a:pPr>
                      <a:r>
                        <a:rPr lang="ja-JP" altLang="zh-CN" sz="1800" dirty="0">
                          <a:sym typeface="+mn-ea"/>
                        </a:rPr>
                        <a:t>良い</a:t>
                      </a:r>
                      <a:endParaRPr lang="ja-JP" altLang="zh-CN" sz="1800" dirty="0"/>
                    </a:p>
                    <a:p>
                      <a:pPr>
                        <a:buNone/>
                      </a:pPr>
                      <a:endParaRPr lang="zh-CN" altLang="en-US" dirty="0"/>
                    </a:p>
                  </a:txBody>
                  <a:tcPr/>
                </a:tc>
                <a:tc>
                  <a:txBody>
                    <a:bodyPr/>
                    <a:lstStyle/>
                    <a:p>
                      <a:pPr>
                        <a:buNone/>
                      </a:pPr>
                      <a:r>
                        <a:rPr kumimoji="1" lang="ja-JP" altLang="en-US" sz="1800" dirty="0">
                          <a:sym typeface="+mn-ea"/>
                        </a:rPr>
                        <a:t>悪い</a:t>
                      </a:r>
                      <a:endParaRPr lang="zh-CN" altLang="en-US" sz="1800" dirty="0"/>
                    </a:p>
                    <a:p>
                      <a:pPr>
                        <a:buNone/>
                      </a:pPr>
                      <a:endParaRPr lang="zh-CN" altLang="en-US" dirty="0"/>
                    </a:p>
                  </a:txBody>
                  <a:tcPr/>
                </a:tc>
                <a:extLst>
                  <a:ext uri="{0D108BD9-81ED-4DB2-BD59-A6C34878D82A}">
                    <a16:rowId xmlns:a16="http://schemas.microsoft.com/office/drawing/2014/main" val="10004"/>
                  </a:ext>
                </a:extLst>
              </a:tr>
            </a:tbl>
          </a:graphicData>
        </a:graphic>
      </p:graphicFrame>
      <p:sp>
        <p:nvSpPr>
          <p:cNvPr id="4" name="テキスト ボックス 3">
            <a:extLst>
              <a:ext uri="{FF2B5EF4-FFF2-40B4-BE49-F238E27FC236}">
                <a16:creationId xmlns:a16="http://schemas.microsoft.com/office/drawing/2014/main" id="{AE4ED782-241E-0121-900C-A323D413D9DA}"/>
              </a:ext>
            </a:extLst>
          </p:cNvPr>
          <p:cNvSpPr txBox="1"/>
          <p:nvPr/>
        </p:nvSpPr>
        <p:spPr>
          <a:xfrm>
            <a:off x="1931525" y="5716855"/>
            <a:ext cx="8328950" cy="400110"/>
          </a:xfrm>
          <a:prstGeom prst="rect">
            <a:avLst/>
          </a:prstGeom>
          <a:noFill/>
        </p:spPr>
        <p:txBody>
          <a:bodyPr wrap="square" rtlCol="0">
            <a:spAutoFit/>
          </a:bodyPr>
          <a:lstStyle/>
          <a:p>
            <a:r>
              <a:rPr lang="en-US" altLang="ja-JP" sz="2000" b="1" dirty="0"/>
              <a:t>OpenCV</a:t>
            </a:r>
            <a:r>
              <a:rPr lang="ja-JP" altLang="en-US" sz="2000" b="1" dirty="0"/>
              <a:t>は環境の影響を受けやすいため、最終的に</a:t>
            </a:r>
            <a:r>
              <a:rPr lang="en-US" altLang="ja-JP" sz="2000" b="1" dirty="0"/>
              <a:t>YOLOP</a:t>
            </a:r>
            <a:r>
              <a:rPr lang="ja-JP" altLang="en-US" sz="2000" b="1" dirty="0"/>
              <a:t>を採用した</a:t>
            </a:r>
            <a:endParaRPr lang="ja-JP" altLang="en-US" sz="2000" dirty="0"/>
          </a:p>
        </p:txBody>
      </p:sp>
    </p:spTree>
    <p:extLst>
      <p:ext uri="{BB962C8B-B14F-4D97-AF65-F5344CB8AC3E}">
        <p14:creationId xmlns:p14="http://schemas.microsoft.com/office/powerpoint/2010/main" val="200730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3"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271" name="Google Shape;271;p33"/>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3</a:t>
            </a:r>
            <a:r>
              <a:rPr lang="ja-JP" altLang="en-US" dirty="0"/>
              <a:t>、</a:t>
            </a:r>
            <a:r>
              <a:rPr lang="ja-JP" altLang="ja-JP" sz="4400" dirty="0">
                <a:solidFill>
                  <a:schemeClr val="dk1"/>
                </a:solidFill>
                <a:latin typeface="Arial" panose="020B0604020202020204"/>
                <a:ea typeface="Arial" panose="020B0604020202020204"/>
                <a:cs typeface="Arial" panose="020B0604020202020204"/>
                <a:sym typeface="Arial" panose="020B0604020202020204"/>
              </a:rPr>
              <a:t>データ処理 </a:t>
            </a:r>
            <a:endParaRPr lang="ja-JP" dirty="0"/>
          </a:p>
        </p:txBody>
      </p:sp>
      <p:sp>
        <p:nvSpPr>
          <p:cNvPr id="272" name="Google Shape;27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11</a:t>
            </a:fld>
            <a:endParaRPr lang="ja-JP"/>
          </a:p>
        </p:txBody>
      </p:sp>
      <p:sp>
        <p:nvSpPr>
          <p:cNvPr id="273" name="Google Shape;273;p33"/>
          <p:cNvSpPr txBox="1"/>
          <p:nvPr/>
        </p:nvSpPr>
        <p:spPr>
          <a:xfrm>
            <a:off x="507202" y="1700352"/>
            <a:ext cx="100095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dirty="0">
                <a:solidFill>
                  <a:schemeClr val="dk1"/>
                </a:solidFill>
                <a:latin typeface="Arial" panose="020B0604020202020204"/>
                <a:ea typeface="Arial" panose="020B0604020202020204"/>
                <a:cs typeface="Arial" panose="020B0604020202020204"/>
                <a:sym typeface="Arial" panose="020B0604020202020204"/>
              </a:rPr>
              <a:t>目的：YOLOPが出力する車線ポイントを平滑化し、ノイズを除去する。</a:t>
            </a:r>
            <a:endParaRPr sz="2400"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ja-JP" sz="2400" dirty="0">
                <a:solidFill>
                  <a:schemeClr val="dk1"/>
                </a:solidFill>
                <a:latin typeface="Arial" panose="020B0604020202020204"/>
                <a:ea typeface="Arial" panose="020B0604020202020204"/>
                <a:cs typeface="Arial" panose="020B0604020202020204"/>
                <a:sym typeface="Arial" panose="020B0604020202020204"/>
              </a:rPr>
              <a:t>利点：リアルタイムで継続的な状態推定を提供する。</a:t>
            </a:r>
            <a:endParaRPr sz="24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74" name="Google Shape;274;p33"/>
          <p:cNvSpPr txBox="1"/>
          <p:nvPr/>
        </p:nvSpPr>
        <p:spPr>
          <a:xfrm>
            <a:off x="507202" y="3301859"/>
            <a:ext cx="5062200" cy="19367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a:solidFill>
                  <a:schemeClr val="dk1"/>
                </a:solidFill>
                <a:latin typeface="Arial" panose="020B0604020202020204"/>
                <a:ea typeface="Arial" panose="020B0604020202020204"/>
                <a:cs typeface="Arial" panose="020B0604020202020204"/>
                <a:sym typeface="Arial" panose="020B0604020202020204"/>
              </a:rPr>
              <a:t>カルマンフィルタのメリット：</a:t>
            </a:r>
            <a:endParaRPr sz="2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2400"/>
              <a:buFont typeface="Arial" panose="020B0604020202020204"/>
              <a:buChar char="•"/>
            </a:pPr>
            <a:r>
              <a:rPr lang="ja-JP" sz="2400">
                <a:solidFill>
                  <a:schemeClr val="dk1"/>
                </a:solidFill>
                <a:latin typeface="Arial" panose="020B0604020202020204"/>
                <a:ea typeface="Arial" panose="020B0604020202020204"/>
                <a:cs typeface="Arial" panose="020B0604020202020204"/>
                <a:sym typeface="Arial" panose="020B0604020202020204"/>
              </a:rPr>
              <a:t>リアルタイム推定が可能</a:t>
            </a:r>
            <a:endParaRPr sz="2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2400"/>
              <a:buFont typeface="Arial" panose="020B0604020202020204"/>
              <a:buChar char="•"/>
            </a:pPr>
            <a:r>
              <a:rPr lang="ja-JP" sz="2400">
                <a:solidFill>
                  <a:schemeClr val="dk1"/>
                </a:solidFill>
                <a:latin typeface="Arial" panose="020B0604020202020204"/>
                <a:ea typeface="Arial" panose="020B0604020202020204"/>
                <a:cs typeface="Arial" panose="020B0604020202020204"/>
                <a:sym typeface="Arial" panose="020B0604020202020204"/>
              </a:rPr>
              <a:t>ノイズ除去と平滑化</a:t>
            </a:r>
            <a:endParaRPr sz="2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2400"/>
              <a:buFont typeface="Arial" panose="020B0604020202020204"/>
              <a:buChar char="•"/>
            </a:pPr>
            <a:r>
              <a:rPr lang="ja-JP" sz="2400">
                <a:solidFill>
                  <a:schemeClr val="dk1"/>
                </a:solidFill>
                <a:latin typeface="Arial" panose="020B0604020202020204"/>
                <a:ea typeface="Arial" panose="020B0604020202020204"/>
                <a:cs typeface="Arial" panose="020B0604020202020204"/>
                <a:sym typeface="Arial" panose="020B0604020202020204"/>
              </a:rPr>
              <a:t>予測と補正のバランスが良い</a:t>
            </a:r>
            <a:endParaRPr sz="2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2400"/>
              <a:buFont typeface="Arial" panose="020B0604020202020204"/>
              <a:buChar char="•"/>
            </a:pPr>
            <a:r>
              <a:rPr lang="ja-JP" sz="2400">
                <a:solidFill>
                  <a:schemeClr val="dk1"/>
                </a:solidFill>
                <a:latin typeface="Arial" panose="020B0604020202020204"/>
                <a:ea typeface="Arial" panose="020B0604020202020204"/>
                <a:cs typeface="Arial" panose="020B0604020202020204"/>
                <a:sym typeface="Arial" panose="020B0604020202020204"/>
              </a:rPr>
              <a:t>計算コストが比較的低い</a:t>
            </a: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275" name="Google Shape;275;p33"/>
          <p:cNvSpPr txBox="1"/>
          <p:nvPr/>
        </p:nvSpPr>
        <p:spPr>
          <a:xfrm>
            <a:off x="6085850" y="3301859"/>
            <a:ext cx="5398500" cy="1567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panose="020B0604020202020204"/>
              <a:buNone/>
            </a:pPr>
            <a:r>
              <a:rPr lang="ja-JP" sz="2400">
                <a:solidFill>
                  <a:schemeClr val="dk1"/>
                </a:solidFill>
                <a:latin typeface="Arial" panose="020B0604020202020204"/>
                <a:ea typeface="Arial" panose="020B0604020202020204"/>
                <a:cs typeface="Arial" panose="020B0604020202020204"/>
                <a:sym typeface="Arial" panose="020B0604020202020204"/>
              </a:rPr>
              <a:t>カルマンフィルタのデメリット：</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2400"/>
              <a:buFont typeface="Arial" panose="020B0604020202020204"/>
              <a:buChar char="•"/>
            </a:pPr>
            <a:r>
              <a:rPr lang="ja-JP" sz="2400">
                <a:solidFill>
                  <a:schemeClr val="dk1"/>
                </a:solidFill>
                <a:latin typeface="Arial" panose="020B0604020202020204"/>
                <a:ea typeface="Arial" panose="020B0604020202020204"/>
                <a:cs typeface="Arial" panose="020B0604020202020204"/>
                <a:sym typeface="Arial" panose="020B0604020202020204"/>
              </a:rPr>
              <a:t>非線形システムへの適用が困難</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2400"/>
              <a:buFont typeface="Arial" panose="020B0604020202020204"/>
              <a:buChar char="•"/>
            </a:pPr>
            <a:r>
              <a:rPr lang="ja-JP" sz="2400">
                <a:solidFill>
                  <a:schemeClr val="dk1"/>
                </a:solidFill>
                <a:latin typeface="Arial" panose="020B0604020202020204"/>
                <a:ea typeface="Arial" panose="020B0604020202020204"/>
                <a:cs typeface="Arial" panose="020B0604020202020204"/>
                <a:sym typeface="Arial" panose="020B0604020202020204"/>
              </a:rPr>
              <a:t> 初期値の設定に敏感</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2400"/>
              <a:buFont typeface="Arial" panose="020B0604020202020204"/>
              <a:buChar char="•"/>
            </a:pPr>
            <a:r>
              <a:rPr lang="ja-JP" sz="2400">
                <a:solidFill>
                  <a:schemeClr val="dk1"/>
                </a:solidFill>
                <a:latin typeface="Arial" panose="020B0604020202020204"/>
                <a:ea typeface="Arial" panose="020B0604020202020204"/>
                <a:cs typeface="Arial" panose="020B0604020202020204"/>
                <a:sym typeface="Arial" panose="020B0604020202020204"/>
              </a:rPr>
              <a:t>モデル誤差に弱い</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テキスト ボックス 2">
            <a:extLst>
              <a:ext uri="{FF2B5EF4-FFF2-40B4-BE49-F238E27FC236}">
                <a16:creationId xmlns:a16="http://schemas.microsoft.com/office/drawing/2014/main" id="{B806CAFF-1079-DE1D-3ED6-A3B5D46E0EE1}"/>
              </a:ext>
            </a:extLst>
          </p:cNvPr>
          <p:cNvSpPr txBox="1"/>
          <p:nvPr/>
        </p:nvSpPr>
        <p:spPr>
          <a:xfrm>
            <a:off x="690034" y="1141044"/>
            <a:ext cx="6223000" cy="369332"/>
          </a:xfrm>
          <a:prstGeom prst="rect">
            <a:avLst/>
          </a:prstGeom>
          <a:noFill/>
        </p:spPr>
        <p:txBody>
          <a:bodyPr wrap="square">
            <a:spAutoFit/>
          </a:bodyPr>
          <a:lstStyle/>
          <a:p>
            <a:r>
              <a:rPr lang="ja-JP" altLang="ja-JP" sz="1800" dirty="0">
                <a:sym typeface="+mn-ea"/>
              </a:rPr>
              <a:t>カルマンフィルタ</a:t>
            </a:r>
            <a:endParaRPr lang="ja-JP" alt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4"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282" name="Google Shape;282;p34"/>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ltLang="ja-JP" dirty="0"/>
              <a:t>3</a:t>
            </a:r>
            <a:r>
              <a:rPr lang="ja-JP" altLang="en-US" dirty="0"/>
              <a:t>、</a:t>
            </a:r>
            <a:r>
              <a:rPr lang="ja-JP" altLang="ja-JP" sz="4400" dirty="0">
                <a:solidFill>
                  <a:schemeClr val="dk1"/>
                </a:solidFill>
                <a:latin typeface="Arial" panose="020B0604020202020204"/>
                <a:ea typeface="Arial" panose="020B0604020202020204"/>
                <a:cs typeface="Arial" panose="020B0604020202020204"/>
                <a:sym typeface="Arial" panose="020B0604020202020204"/>
              </a:rPr>
              <a:t>データ処理 </a:t>
            </a:r>
            <a:endParaRPr lang="ja-JP" dirty="0"/>
          </a:p>
        </p:txBody>
      </p:sp>
      <p:sp>
        <p:nvSpPr>
          <p:cNvPr id="283" name="Google Shape;2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12</a:t>
            </a:fld>
            <a:endParaRPr lang="ja-JP"/>
          </a:p>
        </p:txBody>
      </p:sp>
      <p:sp>
        <p:nvSpPr>
          <p:cNvPr id="284" name="Google Shape;284;p34"/>
          <p:cNvSpPr txBox="1"/>
          <p:nvPr/>
        </p:nvSpPr>
        <p:spPr>
          <a:xfrm>
            <a:off x="91270" y="1408771"/>
            <a:ext cx="6184870"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b="1" dirty="0">
                <a:solidFill>
                  <a:schemeClr val="dk1"/>
                </a:solidFill>
                <a:latin typeface="Arial" panose="020B0604020202020204"/>
                <a:ea typeface="Arial" panose="020B0604020202020204"/>
                <a:cs typeface="Arial" panose="020B0604020202020204"/>
                <a:sym typeface="Arial" panose="020B0604020202020204"/>
              </a:rPr>
              <a:t>I.予測ステップ</a:t>
            </a:r>
            <a:endParaRPr sz="2400" b="1"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ja-JP" sz="2400" b="1" dirty="0">
                <a:solidFill>
                  <a:schemeClr val="dk1"/>
                </a:solidFill>
                <a:latin typeface="Arial" panose="020B0604020202020204"/>
                <a:ea typeface="Arial" panose="020B0604020202020204"/>
                <a:cs typeface="Arial" panose="020B0604020202020204"/>
                <a:sym typeface="Arial" panose="020B0604020202020204"/>
              </a:rPr>
              <a:t>1.状態予測方程式:</a:t>
            </a:r>
            <a:br>
              <a:rPr lang="ja-JP" sz="2400" dirty="0">
                <a:solidFill>
                  <a:schemeClr val="dk1"/>
                </a:solidFill>
                <a:latin typeface="Arial" panose="020B0604020202020204"/>
                <a:ea typeface="Arial" panose="020B0604020202020204"/>
                <a:cs typeface="Arial" panose="020B0604020202020204"/>
                <a:sym typeface="Arial" panose="020B0604020202020204"/>
              </a:rPr>
            </a:br>
            <a:r>
              <a:rPr lang="ja-JP" sz="2400" b="1" i="1" dirty="0">
                <a:solidFill>
                  <a:schemeClr val="dk1"/>
                </a:solidFill>
                <a:latin typeface="Arial" panose="020B0604020202020204"/>
                <a:ea typeface="Arial" panose="020B0604020202020204"/>
                <a:cs typeface="Arial" panose="020B0604020202020204"/>
                <a:sym typeface="Arial" panose="020B0604020202020204"/>
              </a:rPr>
              <a:t>x̂ₖ|k−1 = Fₖ · x̂ₖ−1|k−1 + Bₖ · uₖ</a:t>
            </a: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x̂ₖ|k−1: </a:t>
            </a:r>
            <a:r>
              <a:rPr lang="ja-JP"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時刻 𝑘 における予測状態</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Fₖ:</a:t>
            </a:r>
            <a:r>
              <a:rPr lang="ja-JP"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状態遷移行列（線形システムモデルを定義）</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x̂ₖ−1|k−1:</a:t>
            </a:r>
            <a:r>
              <a:rPr lang="ja-JP"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時刻 𝑘−1の更新済み状態推定</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Bₖ:</a:t>
            </a:r>
            <a:r>
              <a:rPr lang="ja-JP"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制御入力行列（該当する場合）</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uₖ:</a:t>
            </a:r>
            <a:r>
              <a:rPr lang="ja-JP"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制御入力ベクトル</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ja-JP" sz="2400" b="1" dirty="0">
                <a:solidFill>
                  <a:schemeClr val="dk1"/>
                </a:solidFill>
                <a:latin typeface="Arial" panose="020B0604020202020204"/>
                <a:ea typeface="Arial" panose="020B0604020202020204"/>
                <a:cs typeface="Arial" panose="020B0604020202020204"/>
                <a:sym typeface="Arial" panose="020B0604020202020204"/>
              </a:rPr>
              <a:t>2.共分散予測方程式:</a:t>
            </a:r>
            <a:br>
              <a:rPr lang="ja-JP" sz="2400" dirty="0">
                <a:solidFill>
                  <a:schemeClr val="dk1"/>
                </a:solidFill>
                <a:latin typeface="Arial" panose="020B0604020202020204"/>
                <a:ea typeface="Arial" panose="020B0604020202020204"/>
                <a:cs typeface="Arial" panose="020B0604020202020204"/>
                <a:sym typeface="Arial" panose="020B0604020202020204"/>
              </a:rPr>
            </a:br>
            <a:r>
              <a:rPr lang="ja-JP" sz="2400" b="1" i="1" dirty="0">
                <a:solidFill>
                  <a:schemeClr val="dk1"/>
                </a:solidFill>
                <a:latin typeface="Arial" panose="020B0604020202020204"/>
                <a:ea typeface="Arial" panose="020B0604020202020204"/>
                <a:cs typeface="Arial" panose="020B0604020202020204"/>
                <a:sym typeface="Arial" panose="020B0604020202020204"/>
              </a:rPr>
              <a:t>Pₖ|k−1 = Fₖ · Pₖ−1|k−1 · Fₖᵀ + Qₖ</a:t>
            </a: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Pₖ−1|k−1:</a:t>
            </a:r>
            <a:r>
              <a:rPr lang="ja-JP"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時刻 𝑘−1の更新済み誤差共分散</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dirty="0">
                <a:solidFill>
                  <a:schemeClr val="dk1"/>
                </a:solidFill>
                <a:latin typeface="Arial" panose="020B0604020202020204"/>
                <a:ea typeface="Arial" panose="020B0604020202020204"/>
                <a:cs typeface="Arial" panose="020B0604020202020204"/>
                <a:sym typeface="Arial" panose="020B0604020202020204"/>
              </a:rPr>
              <a:t>Qₖ:</a:t>
            </a:r>
            <a:r>
              <a:rPr lang="ja-JP"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プロセスノイズの共分散行列</a:t>
            </a:r>
            <a:endParaRPr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85" name="Google Shape;285;p34"/>
          <p:cNvSpPr txBox="1"/>
          <p:nvPr/>
        </p:nvSpPr>
        <p:spPr>
          <a:xfrm>
            <a:off x="6096000" y="1320730"/>
            <a:ext cx="6184869" cy="42165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b="1">
                <a:solidFill>
                  <a:schemeClr val="dk1"/>
                </a:solidFill>
                <a:latin typeface="Arial" panose="020B0604020202020204"/>
                <a:ea typeface="Arial" panose="020B0604020202020204"/>
                <a:cs typeface="Arial" panose="020B0604020202020204"/>
                <a:sym typeface="Arial" panose="020B0604020202020204"/>
              </a:rPr>
              <a:t>II.更新ステップ</a:t>
            </a:r>
            <a:endParaRPr sz="24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ja-JP" sz="2400" b="1">
                <a:solidFill>
                  <a:schemeClr val="dk1"/>
                </a:solidFill>
                <a:latin typeface="Arial" panose="020B0604020202020204"/>
                <a:ea typeface="Arial" panose="020B0604020202020204"/>
                <a:cs typeface="Arial" panose="020B0604020202020204"/>
                <a:sym typeface="Arial" panose="020B0604020202020204"/>
              </a:rPr>
              <a:t>3.カルマンゲインの計算:</a:t>
            </a:r>
          </a:p>
          <a:p>
            <a:pPr marL="0" marR="0" lvl="0" indent="0" algn="l" rtl="0">
              <a:spcBef>
                <a:spcPts val="0"/>
              </a:spcBef>
              <a:spcAft>
                <a:spcPts val="0"/>
              </a:spcAft>
              <a:buNone/>
            </a:pPr>
            <a:r>
              <a:rPr lang="ja-JP" sz="2400" b="1" i="1">
                <a:solidFill>
                  <a:schemeClr val="dk1"/>
                </a:solidFill>
                <a:latin typeface="Arial" panose="020B0604020202020204"/>
                <a:ea typeface="Arial" panose="020B0604020202020204"/>
                <a:cs typeface="Arial" panose="020B0604020202020204"/>
                <a:sym typeface="Arial" panose="020B0604020202020204"/>
              </a:rPr>
              <a:t>Kₖ = Pₖ|k−1 · Hₖᵀ · (Hₖ · Pₖ|k−1 · Hₖᵀ + Rₖ)⁻¹</a:t>
            </a:r>
          </a:p>
          <a:p>
            <a:pPr marL="800100" marR="0" lvl="1" indent="-342900" algn="l" rtl="0">
              <a:spcBef>
                <a:spcPts val="0"/>
              </a:spcBef>
              <a:spcAft>
                <a:spcPts val="0"/>
              </a:spcAft>
              <a:buClr>
                <a:schemeClr val="dk1"/>
              </a:buClr>
              <a:buSzPts val="2000"/>
              <a:buFont typeface="Arial" panose="020B0604020202020204"/>
              <a:buChar char="•"/>
            </a:pPr>
            <a:r>
              <a:rPr lang="ja-JP" sz="2000" b="1" i="0" u="none" strike="noStrike" cap="none">
                <a:solidFill>
                  <a:schemeClr val="dk1"/>
                </a:solidFill>
                <a:latin typeface="Arial" panose="020B0604020202020204"/>
                <a:ea typeface="Arial" panose="020B0604020202020204"/>
                <a:cs typeface="Arial" panose="020B0604020202020204"/>
                <a:sym typeface="Arial" panose="020B0604020202020204"/>
              </a:rPr>
              <a:t>Hₖ:</a:t>
            </a:r>
            <a:r>
              <a:rPr lang="ja-JP" sz="2000" b="0" i="0" u="none" strike="noStrike" cap="none">
                <a:solidFill>
                  <a:schemeClr val="dk1"/>
                </a:solidFill>
                <a:latin typeface="Arial" panose="020B0604020202020204"/>
                <a:ea typeface="Arial" panose="020B0604020202020204"/>
                <a:cs typeface="Arial" panose="020B0604020202020204"/>
                <a:sym typeface="Arial" panose="020B0604020202020204"/>
              </a:rPr>
              <a:t>測定行列（状態を測定空間にマッピング)</a:t>
            </a:r>
          </a:p>
          <a:p>
            <a:pPr marL="800100" marR="0" lvl="1" indent="-342900" algn="l" rtl="0">
              <a:spcBef>
                <a:spcPts val="0"/>
              </a:spcBef>
              <a:spcAft>
                <a:spcPts val="0"/>
              </a:spcAft>
              <a:buClr>
                <a:schemeClr val="dk1"/>
              </a:buClr>
              <a:buSzPts val="2000"/>
              <a:buFont typeface="Arial" panose="020B0604020202020204"/>
              <a:buChar char="•"/>
            </a:pPr>
            <a:r>
              <a:rPr lang="ja-JP" sz="2000" b="1" i="0" u="none" strike="noStrike" cap="none">
                <a:solidFill>
                  <a:schemeClr val="dk1"/>
                </a:solidFill>
                <a:latin typeface="Arial" panose="020B0604020202020204"/>
                <a:ea typeface="Arial" panose="020B0604020202020204"/>
                <a:cs typeface="Arial" panose="020B0604020202020204"/>
                <a:sym typeface="Arial" panose="020B0604020202020204"/>
              </a:rPr>
              <a:t>Rₖ:</a:t>
            </a:r>
            <a:r>
              <a:rPr lang="ja-JP" sz="2000" b="0" i="0" u="none" strike="noStrike" cap="none">
                <a:solidFill>
                  <a:schemeClr val="dk1"/>
                </a:solidFill>
                <a:latin typeface="Arial" panose="020B0604020202020204"/>
                <a:ea typeface="Arial" panose="020B0604020202020204"/>
                <a:cs typeface="Arial" panose="020B0604020202020204"/>
                <a:sym typeface="Arial" panose="020B0604020202020204"/>
              </a:rPr>
              <a:t>測定ノイズの共分散行列</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ja-JP" sz="2400" b="1">
                <a:solidFill>
                  <a:schemeClr val="dk1"/>
                </a:solidFill>
                <a:latin typeface="Arial" panose="020B0604020202020204"/>
                <a:ea typeface="Arial" panose="020B0604020202020204"/>
                <a:cs typeface="Arial" panose="020B0604020202020204"/>
                <a:sym typeface="Arial" panose="020B0604020202020204"/>
              </a:rPr>
              <a:t>4.状態更新方程式:</a:t>
            </a:r>
          </a:p>
          <a:p>
            <a:pPr marL="0" marR="0" lvl="0" indent="0" algn="l" rtl="0">
              <a:spcBef>
                <a:spcPts val="0"/>
              </a:spcBef>
              <a:spcAft>
                <a:spcPts val="0"/>
              </a:spcAft>
              <a:buNone/>
            </a:pPr>
            <a:r>
              <a:rPr lang="ja-JP" sz="2400" b="1" i="1">
                <a:solidFill>
                  <a:schemeClr val="dk1"/>
                </a:solidFill>
                <a:latin typeface="Arial" panose="020B0604020202020204"/>
                <a:ea typeface="Arial" panose="020B0604020202020204"/>
                <a:cs typeface="Arial" panose="020B0604020202020204"/>
                <a:sym typeface="Arial" panose="020B0604020202020204"/>
              </a:rPr>
              <a:t>x̂ₖ|k = x̂ₖ|k−1 + Kₖ · (zₖ − Hₖ · x̂ₖ|k−1)</a:t>
            </a: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a:solidFill>
                  <a:schemeClr val="dk1"/>
                </a:solidFill>
                <a:latin typeface="Arial" panose="020B0604020202020204"/>
                <a:ea typeface="Arial" panose="020B0604020202020204"/>
                <a:cs typeface="Arial" panose="020B0604020202020204"/>
                <a:sym typeface="Arial" panose="020B0604020202020204"/>
              </a:rPr>
              <a:t>zₖ:</a:t>
            </a:r>
            <a:r>
              <a:rPr lang="ja-JP" sz="2000" b="0" i="0" u="none" strike="noStrike" cap="none">
                <a:solidFill>
                  <a:schemeClr val="dk1"/>
                </a:solidFill>
                <a:latin typeface="Arial" panose="020B0604020202020204"/>
                <a:ea typeface="Arial" panose="020B0604020202020204"/>
                <a:cs typeface="Arial" panose="020B0604020202020204"/>
                <a:sym typeface="Arial" panose="020B0604020202020204"/>
              </a:rPr>
              <a:t>時刻 k の測定値</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a:solidFill>
                  <a:schemeClr val="dk1"/>
                </a:solidFill>
                <a:latin typeface="Arial" panose="020B0604020202020204"/>
                <a:ea typeface="Arial" panose="020B0604020202020204"/>
                <a:cs typeface="Arial" panose="020B0604020202020204"/>
                <a:sym typeface="Arial" panose="020B0604020202020204"/>
              </a:rPr>
              <a:t>k(zₖ − Hₖ · x̂ₖ|k−1):</a:t>
            </a:r>
            <a:r>
              <a:rPr lang="ja-JP" sz="2000" b="0" i="0" u="none" strike="noStrike" cap="none">
                <a:solidFill>
                  <a:schemeClr val="dk1"/>
                </a:solidFill>
                <a:latin typeface="Arial" panose="020B0604020202020204"/>
                <a:ea typeface="Arial" panose="020B0604020202020204"/>
                <a:cs typeface="Arial" panose="020B0604020202020204"/>
                <a:sym typeface="Arial" panose="020B0604020202020204"/>
              </a:rPr>
              <a:t>測定残差</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ja-JP" sz="2400" b="1">
                <a:solidFill>
                  <a:schemeClr val="dk1"/>
                </a:solidFill>
                <a:latin typeface="Arial" panose="020B0604020202020204"/>
                <a:ea typeface="Arial" panose="020B0604020202020204"/>
                <a:cs typeface="Arial" panose="020B0604020202020204"/>
                <a:sym typeface="Arial" panose="020B0604020202020204"/>
              </a:rPr>
              <a:t>5.共分散更新方程式:</a:t>
            </a:r>
          </a:p>
          <a:p>
            <a:pPr marL="0" marR="0" lvl="0" indent="0" algn="l" rtl="0">
              <a:spcBef>
                <a:spcPts val="0"/>
              </a:spcBef>
              <a:spcAft>
                <a:spcPts val="0"/>
              </a:spcAft>
              <a:buNone/>
            </a:pPr>
            <a:r>
              <a:rPr lang="ja-JP" sz="2400" b="1" i="1">
                <a:solidFill>
                  <a:schemeClr val="dk1"/>
                </a:solidFill>
                <a:latin typeface="Arial" panose="020B0604020202020204"/>
                <a:ea typeface="Arial" panose="020B0604020202020204"/>
                <a:cs typeface="Arial" panose="020B0604020202020204"/>
                <a:sym typeface="Arial" panose="020B0604020202020204"/>
              </a:rPr>
              <a:t>Pₖ|k = (I − Kₖ · Hₖ) · Pₖ|k−1</a:t>
            </a:r>
          </a:p>
          <a:p>
            <a:pPr marL="742950" marR="0" lvl="1" indent="-285750" algn="l" rtl="0">
              <a:spcBef>
                <a:spcPts val="0"/>
              </a:spcBef>
              <a:spcAft>
                <a:spcPts val="0"/>
              </a:spcAft>
              <a:buClr>
                <a:schemeClr val="dk1"/>
              </a:buClr>
              <a:buSzPts val="2000"/>
              <a:buFont typeface="Arial" panose="020B0604020202020204"/>
              <a:buChar char="•"/>
            </a:pPr>
            <a:r>
              <a:rPr lang="ja-JP" sz="2000" b="1" i="0" u="none" strike="noStrike" cap="none">
                <a:solidFill>
                  <a:schemeClr val="dk1"/>
                </a:solidFill>
                <a:latin typeface="Arial" panose="020B0604020202020204"/>
                <a:ea typeface="Arial" panose="020B0604020202020204"/>
                <a:cs typeface="Arial" panose="020B0604020202020204"/>
                <a:sym typeface="Arial" panose="020B0604020202020204"/>
              </a:rPr>
              <a:t>I:</a:t>
            </a:r>
            <a:r>
              <a:rPr lang="ja-JP" sz="2000" b="0" i="0" u="none" strike="noStrike" cap="none">
                <a:solidFill>
                  <a:schemeClr val="dk1"/>
                </a:solidFill>
                <a:latin typeface="Arial" panose="020B0604020202020204"/>
                <a:ea typeface="Arial" panose="020B0604020202020204"/>
                <a:cs typeface="Arial" panose="020B0604020202020204"/>
                <a:sym typeface="Arial" panose="020B0604020202020204"/>
              </a:rPr>
              <a:t>単位行列</a:t>
            </a:r>
          </a:p>
        </p:txBody>
      </p:sp>
      <p:sp>
        <p:nvSpPr>
          <p:cNvPr id="2" name="テキスト ボックス 1">
            <a:extLst>
              <a:ext uri="{FF2B5EF4-FFF2-40B4-BE49-F238E27FC236}">
                <a16:creationId xmlns:a16="http://schemas.microsoft.com/office/drawing/2014/main" id="{C74B7078-9D8B-9836-951F-63A46D3461C5}"/>
              </a:ext>
            </a:extLst>
          </p:cNvPr>
          <p:cNvSpPr txBox="1"/>
          <p:nvPr/>
        </p:nvSpPr>
        <p:spPr>
          <a:xfrm>
            <a:off x="690034" y="1141044"/>
            <a:ext cx="6223000" cy="369332"/>
          </a:xfrm>
          <a:prstGeom prst="rect">
            <a:avLst/>
          </a:prstGeom>
          <a:noFill/>
        </p:spPr>
        <p:txBody>
          <a:bodyPr wrap="square">
            <a:spAutoFit/>
          </a:bodyPr>
          <a:lstStyle/>
          <a:p>
            <a:r>
              <a:rPr lang="ja-JP" altLang="ja-JP" sz="1800" dirty="0">
                <a:sym typeface="+mn-ea"/>
              </a:rPr>
              <a:t>カルマンフィルタ</a:t>
            </a:r>
            <a:endParaRPr lang="ja-JP" alt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35"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292" name="Google Shape;292;p35"/>
          <p:cNvSpPr txBox="1">
            <a:spLocks noGrp="1"/>
          </p:cNvSpPr>
          <p:nvPr>
            <p:ph type="title"/>
          </p:nvPr>
        </p:nvSpPr>
        <p:spPr>
          <a:xfrm>
            <a:off x="170529" y="-7384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ltLang="ja-JP" dirty="0"/>
              <a:t>3</a:t>
            </a:r>
            <a:r>
              <a:rPr lang="ja-JP" altLang="en-US" dirty="0"/>
              <a:t>、</a:t>
            </a:r>
            <a:r>
              <a:rPr lang="ja-JP" altLang="ja-JP" sz="4400" dirty="0">
                <a:solidFill>
                  <a:schemeClr val="dk1"/>
                </a:solidFill>
                <a:latin typeface="Arial" panose="020B0604020202020204"/>
                <a:ea typeface="Arial" panose="020B0604020202020204"/>
                <a:cs typeface="Arial" panose="020B0604020202020204"/>
                <a:sym typeface="Arial" panose="020B0604020202020204"/>
              </a:rPr>
              <a:t>データ処理 </a:t>
            </a:r>
            <a:endParaRPr lang="ja-JP" dirty="0"/>
          </a:p>
        </p:txBody>
      </p:sp>
      <p:pic>
        <p:nvPicPr>
          <p:cNvPr id="293" name="Google Shape;293;p35" descr="图表, 折线图, 直方图&#10;&#10;AI 生成的内容可能不正确。"/>
          <p:cNvPicPr preferRelativeResize="0"/>
          <p:nvPr/>
        </p:nvPicPr>
        <p:blipFill rotWithShape="1">
          <a:blip r:embed="rId4"/>
          <a:srcRect/>
          <a:stretch>
            <a:fillRect/>
          </a:stretch>
        </p:blipFill>
        <p:spPr>
          <a:xfrm>
            <a:off x="6096000" y="1428250"/>
            <a:ext cx="5504659" cy="3723564"/>
          </a:xfrm>
          <a:prstGeom prst="rect">
            <a:avLst/>
          </a:prstGeom>
          <a:noFill/>
          <a:ln>
            <a:noFill/>
          </a:ln>
        </p:spPr>
      </p:pic>
      <p:pic>
        <p:nvPicPr>
          <p:cNvPr id="294" name="Google Shape;294;p35" descr="图表, 折线图&#10;&#10;AI 生成的内容可能不正确。"/>
          <p:cNvPicPr preferRelativeResize="0"/>
          <p:nvPr/>
        </p:nvPicPr>
        <p:blipFill rotWithShape="1">
          <a:blip r:embed="rId5"/>
          <a:srcRect/>
          <a:stretch>
            <a:fillRect/>
          </a:stretch>
        </p:blipFill>
        <p:spPr>
          <a:xfrm>
            <a:off x="170529" y="1428250"/>
            <a:ext cx="5504659" cy="3723564"/>
          </a:xfrm>
          <a:prstGeom prst="rect">
            <a:avLst/>
          </a:prstGeom>
          <a:noFill/>
          <a:ln>
            <a:noFill/>
          </a:ln>
        </p:spPr>
      </p:pic>
      <p:sp>
        <p:nvSpPr>
          <p:cNvPr id="295" name="Google Shape;295;p35"/>
          <p:cNvSpPr txBox="1"/>
          <p:nvPr/>
        </p:nvSpPr>
        <p:spPr>
          <a:xfrm>
            <a:off x="1016000" y="5654468"/>
            <a:ext cx="653587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panose="020B0604020202020204"/>
              <a:buNone/>
            </a:pPr>
            <a:r>
              <a:rPr lang="ja-JP" sz="2400" b="1" dirty="0">
                <a:solidFill>
                  <a:schemeClr val="dk1"/>
                </a:solidFill>
                <a:latin typeface="Arial" panose="020B0604020202020204"/>
                <a:ea typeface="Arial" panose="020B0604020202020204"/>
                <a:cs typeface="Arial" panose="020B0604020202020204"/>
                <a:sym typeface="Arial" panose="020B0604020202020204"/>
              </a:rPr>
              <a:t>結果</a:t>
            </a:r>
            <a:r>
              <a:rPr lang="ja-JP" sz="2400" dirty="0">
                <a:solidFill>
                  <a:schemeClr val="dk1"/>
                </a:solidFill>
                <a:latin typeface="Arial" panose="020B0604020202020204"/>
                <a:ea typeface="Arial" panose="020B0604020202020204"/>
                <a:cs typeface="Arial" panose="020B0604020202020204"/>
                <a:sym typeface="Arial" panose="020B0604020202020204"/>
              </a:rPr>
              <a:t>：</a:t>
            </a:r>
          </a:p>
          <a:p>
            <a:pPr marL="0" marR="0" lvl="0" indent="-152400" algn="l" rtl="0">
              <a:spcBef>
                <a:spcPts val="0"/>
              </a:spcBef>
              <a:spcAft>
                <a:spcPts val="0"/>
              </a:spcAft>
              <a:buClr>
                <a:schemeClr val="dk1"/>
              </a:buClr>
              <a:buSzPts val="2400"/>
              <a:buFont typeface="Arial" panose="020B0604020202020204"/>
              <a:buChar char="•"/>
            </a:pPr>
            <a:r>
              <a:rPr lang="ja-JP" sz="2400" b="1" dirty="0">
                <a:solidFill>
                  <a:schemeClr val="dk1"/>
                </a:solidFill>
                <a:latin typeface="Arial" panose="020B0604020202020204"/>
                <a:ea typeface="Arial" panose="020B0604020202020204"/>
                <a:cs typeface="Arial" panose="020B0604020202020204"/>
                <a:sym typeface="Arial" panose="020B0604020202020204"/>
              </a:rPr>
              <a:t>横方向変位ノイズが約25.67%削減</a:t>
            </a:r>
            <a:endParaRPr sz="2400" dirty="0">
              <a:solidFill>
                <a:schemeClr val="dk1"/>
              </a:solidFill>
              <a:latin typeface="Arial" panose="020B0604020202020204"/>
              <a:ea typeface="Arial" panose="020B0604020202020204"/>
              <a:cs typeface="Arial" panose="020B0604020202020204"/>
              <a:sym typeface="Arial" panose="020B0604020202020204"/>
            </a:endParaRPr>
          </a:p>
          <a:p>
            <a:pPr marL="0" marR="0" lvl="0" indent="-152400" algn="l" rtl="0">
              <a:spcBef>
                <a:spcPts val="0"/>
              </a:spcBef>
              <a:spcAft>
                <a:spcPts val="0"/>
              </a:spcAft>
              <a:buClr>
                <a:schemeClr val="dk1"/>
              </a:buClr>
              <a:buSzPts val="2400"/>
              <a:buFont typeface="Arial" panose="020B0604020202020204"/>
              <a:buChar char="•"/>
            </a:pPr>
            <a:r>
              <a:rPr lang="ja-JP" sz="2400" b="1" dirty="0">
                <a:solidFill>
                  <a:schemeClr val="dk1"/>
                </a:solidFill>
                <a:latin typeface="Arial" panose="020B0604020202020204"/>
                <a:ea typeface="Arial" panose="020B0604020202020204"/>
                <a:cs typeface="Arial" panose="020B0604020202020204"/>
                <a:sym typeface="Arial" panose="020B0604020202020204"/>
              </a:rPr>
              <a:t>姿勢角の乱れが約6.71%減少</a:t>
            </a:r>
            <a:endParaRPr sz="24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96" name="Google Shape;296;p35"/>
          <p:cNvSpPr txBox="1"/>
          <p:nvPr/>
        </p:nvSpPr>
        <p:spPr>
          <a:xfrm>
            <a:off x="1263397" y="5285168"/>
            <a:ext cx="2965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Fig. 6.姿勢角 θ の比較</a:t>
            </a:r>
          </a:p>
        </p:txBody>
      </p:sp>
      <p:sp>
        <p:nvSpPr>
          <p:cNvPr id="297" name="Google Shape;297;p35"/>
          <p:cNvSpPr txBox="1"/>
          <p:nvPr/>
        </p:nvSpPr>
        <p:spPr>
          <a:xfrm>
            <a:off x="7398274" y="5191043"/>
            <a:ext cx="3488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Fig. 7.横方向変位 Y の比較</a:t>
            </a:r>
          </a:p>
        </p:txBody>
      </p:sp>
      <p:sp>
        <p:nvSpPr>
          <p:cNvPr id="298" name="Google Shape;29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13</a:t>
            </a:fld>
            <a:endParaRPr lang="ja-JP"/>
          </a:p>
        </p:txBody>
      </p:sp>
      <p:sp>
        <p:nvSpPr>
          <p:cNvPr id="2" name="テキスト ボックス 1">
            <a:extLst>
              <a:ext uri="{FF2B5EF4-FFF2-40B4-BE49-F238E27FC236}">
                <a16:creationId xmlns:a16="http://schemas.microsoft.com/office/drawing/2014/main" id="{A737A826-5763-D9D2-2FA2-E3AB3097C033}"/>
              </a:ext>
            </a:extLst>
          </p:cNvPr>
          <p:cNvSpPr txBox="1"/>
          <p:nvPr/>
        </p:nvSpPr>
        <p:spPr>
          <a:xfrm>
            <a:off x="690034" y="1141044"/>
            <a:ext cx="6223000" cy="369332"/>
          </a:xfrm>
          <a:prstGeom prst="rect">
            <a:avLst/>
          </a:prstGeom>
          <a:noFill/>
        </p:spPr>
        <p:txBody>
          <a:bodyPr wrap="square">
            <a:spAutoFit/>
          </a:bodyPr>
          <a:lstStyle/>
          <a:p>
            <a:r>
              <a:rPr lang="ja-JP" altLang="ja-JP" sz="1800" dirty="0">
                <a:sym typeface="+mn-ea"/>
              </a:rPr>
              <a:t>カルマンフィルタ</a:t>
            </a:r>
            <a:endParaRPr lang="ja-JP" alt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6"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306" name="Google Shape;30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14</a:t>
            </a:fld>
            <a:endParaRPr lang="ja-JP"/>
          </a:p>
        </p:txBody>
      </p:sp>
      <p:pic>
        <p:nvPicPr>
          <p:cNvPr id="307" name="Google Shape;307;p36" descr="图形用户界面&#10;&#10;AI 生成的内容可能不正确。"/>
          <p:cNvPicPr preferRelativeResize="0"/>
          <p:nvPr/>
        </p:nvPicPr>
        <p:blipFill rotWithShape="1">
          <a:blip r:embed="rId4"/>
          <a:srcRect/>
          <a:stretch>
            <a:fillRect/>
          </a:stretch>
        </p:blipFill>
        <p:spPr>
          <a:xfrm>
            <a:off x="299923" y="1134046"/>
            <a:ext cx="8393175" cy="4550181"/>
          </a:xfrm>
          <a:prstGeom prst="rect">
            <a:avLst/>
          </a:prstGeom>
          <a:noFill/>
          <a:ln>
            <a:noFill/>
          </a:ln>
        </p:spPr>
      </p:pic>
      <p:sp>
        <p:nvSpPr>
          <p:cNvPr id="308" name="Google Shape;308;p36"/>
          <p:cNvSpPr txBox="1"/>
          <p:nvPr/>
        </p:nvSpPr>
        <p:spPr>
          <a:xfrm>
            <a:off x="1364925" y="5775150"/>
            <a:ext cx="4722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Arial" panose="020B0604020202020204"/>
                <a:ea typeface="Arial" panose="020B0604020202020204"/>
                <a:cs typeface="Arial" panose="020B0604020202020204"/>
                <a:sym typeface="Arial" panose="020B0604020202020204"/>
              </a:rPr>
              <a:t>検出結果とカルマンフィルタの比較</a:t>
            </a:r>
            <a:endParaRPr sz="18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09" name="Google Shape;309;p36"/>
          <p:cNvSpPr txBox="1"/>
          <p:nvPr/>
        </p:nvSpPr>
        <p:spPr>
          <a:xfrm>
            <a:off x="7463688" y="2780562"/>
            <a:ext cx="45567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b="1">
                <a:solidFill>
                  <a:schemeClr val="dk1"/>
                </a:solidFill>
                <a:latin typeface="Arial" panose="020B0604020202020204"/>
                <a:ea typeface="Arial" panose="020B0604020202020204"/>
                <a:cs typeface="Arial" panose="020B0604020202020204"/>
                <a:sym typeface="Arial" panose="020B0604020202020204"/>
              </a:rPr>
              <a:t>結論：</a:t>
            </a:r>
            <a:r>
              <a:rPr lang="ja-JP" sz="2400">
                <a:solidFill>
                  <a:schemeClr val="dk1"/>
                </a:solidFill>
                <a:latin typeface="Arial" panose="020B0604020202020204"/>
                <a:ea typeface="Arial" panose="020B0604020202020204"/>
                <a:cs typeface="Arial" panose="020B0604020202020204"/>
                <a:sym typeface="Arial" panose="020B0604020202020204"/>
              </a:rPr>
              <a:t>この結果から、YOLOPの出力が不安定または消失しても、カルマンフィルタは安定した位置を維持し、補完機能を果たすことが確認できる。</a:t>
            </a: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292" name="Google Shape;292;p35"/>
          <p:cNvSpPr txBox="1">
            <a:spLocks noGrp="1"/>
          </p:cNvSpPr>
          <p:nvPr>
            <p:ph type="title"/>
          </p:nvPr>
        </p:nvSpPr>
        <p:spPr>
          <a:xfrm>
            <a:off x="-197"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ltLang="ja-JP" dirty="0"/>
              <a:t>3</a:t>
            </a:r>
            <a:r>
              <a:rPr lang="ja-JP" altLang="en-US" dirty="0"/>
              <a:t>、</a:t>
            </a:r>
            <a:r>
              <a:rPr lang="ja-JP" altLang="ja-JP" sz="4400" dirty="0">
                <a:solidFill>
                  <a:schemeClr val="dk1"/>
                </a:solidFill>
                <a:latin typeface="Arial" panose="020B0604020202020204"/>
                <a:ea typeface="Arial" panose="020B0604020202020204"/>
                <a:cs typeface="Arial" panose="020B0604020202020204"/>
                <a:sym typeface="Arial" panose="020B0604020202020204"/>
              </a:rPr>
              <a:t>データ処理 </a:t>
            </a:r>
            <a:endParaRPr lang="ja-JP" dirty="0"/>
          </a:p>
        </p:txBody>
      </p:sp>
      <p:sp>
        <p:nvSpPr>
          <p:cNvPr id="6" name="文本框 5"/>
          <p:cNvSpPr txBox="1"/>
          <p:nvPr/>
        </p:nvSpPr>
        <p:spPr>
          <a:xfrm>
            <a:off x="7463790" y="4869180"/>
            <a:ext cx="4556125" cy="1753235"/>
          </a:xfrm>
          <a:prstGeom prst="rect">
            <a:avLst/>
          </a:prstGeom>
          <a:noFill/>
        </p:spPr>
        <p:txBody>
          <a:bodyPr wrap="square" rtlCol="0" anchor="t">
            <a:spAutoFit/>
          </a:bodyPr>
          <a:lstStyle/>
          <a:p>
            <a:pPr algn="l">
              <a:buClrTx/>
              <a:buSzTx/>
              <a:buFontTx/>
            </a:pPr>
            <a:r>
              <a:rPr lang="ja-JP" altLang="zh-CN" sz="1800" b="1">
                <a:sym typeface="+mn-ea"/>
              </a:rPr>
              <a:t>学会発表</a:t>
            </a:r>
            <a:endParaRPr lang="ja-JP" altLang="zh-CN" sz="1800" b="1"/>
          </a:p>
          <a:p>
            <a:pPr algn="l">
              <a:buClrTx/>
              <a:buSzTx/>
              <a:buFontTx/>
            </a:pPr>
            <a:r>
              <a:rPr lang="ja-JP" altLang="zh-CN" sz="1800">
                <a:sym typeface="+mn-ea"/>
              </a:rPr>
              <a:t>学会名：</a:t>
            </a:r>
            <a:r>
              <a:rPr lang="zh-CN" altLang="en-US" sz="1800"/>
              <a:t>第</a:t>
            </a:r>
            <a:r>
              <a:rPr lang="en-US" altLang="zh-CN" sz="1800"/>
              <a:t>12</a:t>
            </a:r>
            <a:r>
              <a:rPr lang="zh-CN" altLang="en-US" sz="1800"/>
              <a:t>回</a:t>
            </a:r>
            <a:r>
              <a:rPr lang="ja-JP" altLang="en-US" sz="1800"/>
              <a:t>の</a:t>
            </a:r>
            <a:r>
              <a:rPr lang="zh-CN" altLang="en-US" sz="1800"/>
              <a:t>制御部門</a:t>
            </a:r>
            <a:r>
              <a:rPr lang="ja-JP" altLang="en-US" sz="1800"/>
              <a:t>マルチシンポジウム</a:t>
            </a:r>
          </a:p>
          <a:p>
            <a:pPr algn="l">
              <a:buClrTx/>
              <a:buSzTx/>
              <a:buFontTx/>
            </a:pPr>
            <a:r>
              <a:rPr lang="ja-JP" altLang="zh-CN" sz="1800">
                <a:sym typeface="+mn-ea"/>
              </a:rPr>
              <a:t>タイトル：</a:t>
            </a:r>
            <a:r>
              <a:rPr lang="en-US" altLang="zh-CN" sz="1800">
                <a:sym typeface="+mn-ea"/>
              </a:rPr>
              <a:t>ROS2</a:t>
            </a:r>
            <a:r>
              <a:rPr lang="zh-CN" altLang="en-US" sz="1800">
                <a:sym typeface="+mn-ea"/>
              </a:rPr>
              <a:t>上</a:t>
            </a:r>
            <a:r>
              <a:rPr lang="ja-JP" altLang="en-US" sz="1800">
                <a:sym typeface="+mn-ea"/>
              </a:rPr>
              <a:t>で</a:t>
            </a:r>
            <a:r>
              <a:rPr lang="en-US" altLang="zh-CN" sz="1800">
                <a:sym typeface="+mn-ea"/>
              </a:rPr>
              <a:t>YOLOP</a:t>
            </a:r>
            <a:r>
              <a:rPr lang="ja-JP" altLang="en-US" sz="1800">
                <a:sym typeface="+mn-ea"/>
              </a:rPr>
              <a:t>とカルマンフィルタを</a:t>
            </a:r>
            <a:r>
              <a:rPr lang="zh-CN" altLang="en-US" sz="1800">
                <a:sym typeface="+mn-ea"/>
              </a:rPr>
              <a:t>用</a:t>
            </a:r>
            <a:r>
              <a:rPr lang="ja-JP" altLang="en-US" sz="1800">
                <a:sym typeface="+mn-ea"/>
              </a:rPr>
              <a:t>いた</a:t>
            </a:r>
            <a:r>
              <a:rPr lang="en-US" altLang="zh-CN" sz="1800">
                <a:sym typeface="+mn-ea"/>
              </a:rPr>
              <a:t>AI</a:t>
            </a:r>
            <a:r>
              <a:rPr lang="ja-JP" altLang="en-US" sz="1800">
                <a:sym typeface="+mn-ea"/>
              </a:rPr>
              <a:t>フォーミュラロボ</a:t>
            </a:r>
            <a:r>
              <a:rPr lang="en-US" altLang="zh-CN" sz="1800">
                <a:sym typeface="+mn-ea"/>
              </a:rPr>
              <a:t> </a:t>
            </a:r>
            <a:r>
              <a:rPr lang="ja-JP" altLang="en-US" sz="1800">
                <a:sym typeface="+mn-ea"/>
              </a:rPr>
              <a:t>ットの</a:t>
            </a:r>
            <a:r>
              <a:rPr lang="zh-CN" altLang="en-US" sz="1800">
                <a:sym typeface="+mn-ea"/>
              </a:rPr>
              <a:t>車線検出</a:t>
            </a:r>
            <a:r>
              <a:rPr lang="ja-JP" altLang="en-US" sz="1800">
                <a:sym typeface="+mn-ea"/>
              </a:rPr>
              <a:t>と</a:t>
            </a:r>
            <a:r>
              <a:rPr lang="zh-CN" altLang="en-US" sz="1800">
                <a:sym typeface="+mn-ea"/>
              </a:rPr>
              <a:t>最適化</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7"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316" name="Google Shape;316;p37"/>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t>3、データ処理</a:t>
            </a:r>
          </a:p>
        </p:txBody>
      </p:sp>
      <p:sp>
        <p:nvSpPr>
          <p:cNvPr id="317" name="Google Shape;31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15</a:t>
            </a:fld>
            <a:endParaRPr lang="ja-JP"/>
          </a:p>
        </p:txBody>
      </p:sp>
      <p:sp>
        <p:nvSpPr>
          <p:cNvPr id="318" name="Google Shape;318;p37"/>
          <p:cNvSpPr txBox="1"/>
          <p:nvPr/>
        </p:nvSpPr>
        <p:spPr>
          <a:xfrm>
            <a:off x="1089872" y="1269361"/>
            <a:ext cx="60960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b="1" dirty="0">
                <a:solidFill>
                  <a:schemeClr val="dk1"/>
                </a:solidFill>
                <a:latin typeface="Arial" panose="020B0604020202020204"/>
                <a:ea typeface="Arial" panose="020B0604020202020204"/>
                <a:cs typeface="Arial" panose="020B0604020202020204"/>
                <a:sym typeface="Arial" panose="020B0604020202020204"/>
              </a:rPr>
              <a:t>片側補充</a:t>
            </a:r>
            <a:endParaRPr sz="1800" b="1"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テキスト ボックス 2">
            <a:extLst>
              <a:ext uri="{FF2B5EF4-FFF2-40B4-BE49-F238E27FC236}">
                <a16:creationId xmlns:a16="http://schemas.microsoft.com/office/drawing/2014/main" id="{BABBC83D-8A2E-B5F3-D517-CB7DC52785A4}"/>
              </a:ext>
            </a:extLst>
          </p:cNvPr>
          <p:cNvSpPr txBox="1"/>
          <p:nvPr/>
        </p:nvSpPr>
        <p:spPr>
          <a:xfrm>
            <a:off x="766083" y="2391744"/>
            <a:ext cx="5329917" cy="2554545"/>
          </a:xfrm>
          <a:prstGeom prst="rect">
            <a:avLst/>
          </a:prstGeom>
          <a:noFill/>
        </p:spPr>
        <p:txBody>
          <a:bodyPr wrap="square">
            <a:spAutoFit/>
          </a:bodyPr>
          <a:lstStyle/>
          <a:p>
            <a:r>
              <a:rPr lang="zh-CN" altLang="en-US" sz="1600" dirty="0"/>
              <a:t>中心車線</a:t>
            </a:r>
            <a:r>
              <a:rPr lang="ja-JP" altLang="en-US" sz="1600" dirty="0"/>
              <a:t>は</a:t>
            </a:r>
            <a:r>
              <a:rPr lang="zh-CN" altLang="en-US" sz="1600" dirty="0"/>
              <a:t>、</a:t>
            </a:r>
            <a:r>
              <a:rPr lang="ja-JP" altLang="en-US" sz="1600" dirty="0"/>
              <a:t>カメラが</a:t>
            </a:r>
            <a:r>
              <a:rPr lang="zh-CN" altLang="en-US" sz="1600" dirty="0"/>
              <a:t>左右両側</a:t>
            </a:r>
            <a:r>
              <a:rPr lang="ja-JP" altLang="en-US" sz="1600" dirty="0"/>
              <a:t>の</a:t>
            </a:r>
            <a:r>
              <a:rPr lang="zh-CN" altLang="en-US" sz="1600" dirty="0"/>
              <a:t>車線</a:t>
            </a:r>
            <a:r>
              <a:rPr lang="ja-JP" altLang="en-US" sz="1600" dirty="0"/>
              <a:t>を</a:t>
            </a:r>
            <a:r>
              <a:rPr lang="zh-CN" altLang="en-US" sz="1600" dirty="0"/>
              <a:t>検出</a:t>
            </a:r>
            <a:r>
              <a:rPr lang="ja-JP" altLang="en-US" sz="1600" dirty="0"/>
              <a:t>した</a:t>
            </a:r>
            <a:r>
              <a:rPr lang="zh-CN" altLang="en-US" sz="1600" dirty="0"/>
              <a:t>際</a:t>
            </a:r>
            <a:r>
              <a:rPr lang="ja-JP" altLang="en-US" sz="1600" dirty="0"/>
              <a:t>に</a:t>
            </a:r>
            <a:r>
              <a:rPr lang="zh-CN" altLang="en-US" sz="1600" dirty="0"/>
              <a:t>、</a:t>
            </a:r>
            <a:r>
              <a:rPr lang="ja-JP" altLang="en-US" sz="1600" dirty="0"/>
              <a:t>それらのピクセル</a:t>
            </a:r>
            <a:r>
              <a:rPr lang="zh-CN" altLang="en-US" sz="1600" dirty="0"/>
              <a:t>情報</a:t>
            </a:r>
            <a:r>
              <a:rPr lang="ja-JP" altLang="en-US" sz="1600" dirty="0"/>
              <a:t>を</a:t>
            </a:r>
            <a:r>
              <a:rPr lang="zh-CN" altLang="en-US" sz="1600" dirty="0"/>
              <a:t>基</a:t>
            </a:r>
            <a:r>
              <a:rPr lang="ja-JP" altLang="en-US" sz="1600" dirty="0"/>
              <a:t>に</a:t>
            </a:r>
            <a:r>
              <a:rPr lang="zh-CN" altLang="en-US" sz="1600" dirty="0"/>
              <a:t>算出</a:t>
            </a:r>
            <a:r>
              <a:rPr lang="ja-JP" altLang="en-US" sz="1600" dirty="0"/>
              <a:t>される</a:t>
            </a:r>
            <a:r>
              <a:rPr lang="zh-CN" altLang="en-US" sz="1600" dirty="0"/>
              <a:t>。</a:t>
            </a:r>
            <a:r>
              <a:rPr lang="ja-JP" altLang="en-US" sz="1600" dirty="0"/>
              <a:t>しかし</a:t>
            </a:r>
            <a:r>
              <a:rPr lang="zh-CN" altLang="en-US" sz="1600" dirty="0"/>
              <a:t>、車両</a:t>
            </a:r>
            <a:r>
              <a:rPr lang="ja-JP" altLang="en-US" sz="1600" dirty="0"/>
              <a:t>がカーブを</a:t>
            </a:r>
            <a:r>
              <a:rPr lang="zh-CN" altLang="en-US" sz="1600" dirty="0"/>
              <a:t>走行中</a:t>
            </a:r>
            <a:r>
              <a:rPr lang="ja-JP" altLang="en-US" sz="1600" dirty="0"/>
              <a:t>に</a:t>
            </a:r>
            <a:r>
              <a:rPr lang="zh-CN" altLang="en-US" sz="1600" dirty="0"/>
              <a:t>片側</a:t>
            </a:r>
            <a:r>
              <a:rPr lang="ja-JP" altLang="en-US" sz="1600" dirty="0"/>
              <a:t>の</a:t>
            </a:r>
            <a:r>
              <a:rPr lang="zh-CN" altLang="en-US" sz="1600" dirty="0"/>
              <a:t>車線</a:t>
            </a:r>
            <a:r>
              <a:rPr lang="ja-JP" altLang="en-US" sz="1600" dirty="0"/>
              <a:t>しか</a:t>
            </a:r>
            <a:r>
              <a:rPr lang="zh-CN" altLang="en-US" sz="1600" dirty="0"/>
              <a:t>検出</a:t>
            </a:r>
            <a:r>
              <a:rPr lang="ja-JP" altLang="en-US" sz="1600" dirty="0"/>
              <a:t>できない</a:t>
            </a:r>
            <a:r>
              <a:rPr lang="zh-CN" altLang="en-US" sz="1600" dirty="0"/>
              <a:t>場合、中心車線</a:t>
            </a:r>
            <a:r>
              <a:rPr lang="ja-JP" altLang="en-US" sz="1600" dirty="0"/>
              <a:t>が</a:t>
            </a:r>
            <a:r>
              <a:rPr lang="zh-CN" altLang="en-US" sz="1600" dirty="0"/>
              <a:t>生成</a:t>
            </a:r>
            <a:r>
              <a:rPr lang="ja-JP" altLang="en-US" sz="1600" dirty="0"/>
              <a:t>されず</a:t>
            </a:r>
            <a:r>
              <a:rPr lang="zh-CN" altLang="en-US" sz="1600" dirty="0"/>
              <a:t>、制御器</a:t>
            </a:r>
            <a:r>
              <a:rPr lang="ja-JP" altLang="en-US" sz="1600" dirty="0"/>
              <a:t>に</a:t>
            </a:r>
            <a:r>
              <a:rPr lang="zh-CN" altLang="en-US" sz="1600" dirty="0"/>
              <a:t>送信</a:t>
            </a:r>
            <a:r>
              <a:rPr lang="ja-JP" altLang="en-US" sz="1600" dirty="0"/>
              <a:t>するべき</a:t>
            </a:r>
            <a:r>
              <a:rPr lang="zh-CN" altLang="en-US" sz="1600" dirty="0"/>
              <a:t>目標点</a:t>
            </a:r>
            <a:r>
              <a:rPr lang="ja-JP" altLang="en-US" sz="1600" dirty="0"/>
              <a:t>が</a:t>
            </a:r>
            <a:r>
              <a:rPr lang="zh-CN" altLang="en-US" sz="1600" dirty="0"/>
              <a:t>存在</a:t>
            </a:r>
            <a:r>
              <a:rPr lang="ja-JP" altLang="en-US" sz="1600" dirty="0"/>
              <a:t>しない</a:t>
            </a:r>
            <a:r>
              <a:rPr lang="zh-CN" altLang="en-US" sz="1600" dirty="0"/>
              <a:t>状況</a:t>
            </a:r>
            <a:r>
              <a:rPr lang="ja-JP" altLang="en-US" sz="1600" dirty="0"/>
              <a:t>となる</a:t>
            </a:r>
            <a:r>
              <a:rPr lang="zh-CN" altLang="en-US" sz="1600" dirty="0"/>
              <a:t>。</a:t>
            </a:r>
          </a:p>
          <a:p>
            <a:endParaRPr lang="en-US" altLang="zh-CN" sz="1600" dirty="0"/>
          </a:p>
          <a:p>
            <a:r>
              <a:rPr lang="ja-JP" altLang="en-US" sz="1600" dirty="0"/>
              <a:t>この</a:t>
            </a:r>
            <a:r>
              <a:rPr lang="zh-CN" altLang="en-US" sz="1600" dirty="0"/>
              <a:t>問題</a:t>
            </a:r>
            <a:r>
              <a:rPr lang="ja-JP" altLang="en-US" sz="1600" dirty="0"/>
              <a:t>を</a:t>
            </a:r>
            <a:r>
              <a:rPr lang="zh-CN" altLang="en-US" sz="1600" dirty="0"/>
              <a:t>解決</a:t>
            </a:r>
            <a:r>
              <a:rPr lang="ja-JP" altLang="en-US" sz="1600" dirty="0"/>
              <a:t>するために</a:t>
            </a:r>
            <a:r>
              <a:rPr lang="zh-CN" altLang="en-US" sz="1600" dirty="0"/>
              <a:t>、片側</a:t>
            </a:r>
            <a:r>
              <a:rPr lang="ja-JP" altLang="en-US" sz="1600" dirty="0"/>
              <a:t>のみ</a:t>
            </a:r>
            <a:r>
              <a:rPr lang="zh-CN" altLang="en-US" sz="1600" dirty="0"/>
              <a:t>車線</a:t>
            </a:r>
            <a:r>
              <a:rPr lang="ja-JP" altLang="en-US" sz="1600" dirty="0"/>
              <a:t>を</a:t>
            </a:r>
            <a:r>
              <a:rPr lang="zh-CN" altLang="en-US" sz="1600" dirty="0"/>
              <a:t>検出</a:t>
            </a:r>
            <a:r>
              <a:rPr lang="ja-JP" altLang="en-US" sz="1600" dirty="0"/>
              <a:t>した</a:t>
            </a:r>
            <a:r>
              <a:rPr lang="zh-CN" altLang="en-US" sz="1600" dirty="0"/>
              <a:t>場合</a:t>
            </a:r>
            <a:r>
              <a:rPr lang="ja-JP" altLang="en-US" sz="1600" dirty="0"/>
              <a:t>でも</a:t>
            </a:r>
            <a:r>
              <a:rPr lang="zh-CN" altLang="en-US" sz="1600" dirty="0"/>
              <a:t>、</a:t>
            </a:r>
            <a:r>
              <a:rPr lang="ja-JP" altLang="en-US" sz="1600" dirty="0"/>
              <a:t>あらかじめ</a:t>
            </a:r>
            <a:r>
              <a:rPr lang="zh-CN" altLang="en-US" sz="1600" dirty="0"/>
              <a:t>設定</a:t>
            </a:r>
            <a:r>
              <a:rPr lang="ja-JP" altLang="en-US" sz="1600" dirty="0"/>
              <a:t>された</a:t>
            </a:r>
            <a:r>
              <a:rPr lang="zh-CN" altLang="en-US" sz="1600" dirty="0"/>
              <a:t>車道</a:t>
            </a:r>
            <a:r>
              <a:rPr lang="ja-JP" altLang="en-US" sz="1600" dirty="0"/>
              <a:t>の</a:t>
            </a:r>
            <a:r>
              <a:rPr lang="zh-CN" altLang="en-US" sz="1600" dirty="0"/>
              <a:t>幅</a:t>
            </a:r>
            <a:r>
              <a:rPr lang="ja-JP" altLang="en-US" sz="1600" dirty="0"/>
              <a:t>に</a:t>
            </a:r>
            <a:r>
              <a:rPr lang="zh-CN" altLang="en-US" sz="1600" dirty="0"/>
              <a:t>基</a:t>
            </a:r>
            <a:r>
              <a:rPr lang="ja-JP" altLang="en-US" sz="1600" dirty="0"/>
              <a:t>づいて</a:t>
            </a:r>
            <a:r>
              <a:rPr lang="zh-CN" altLang="en-US" sz="1600" dirty="0"/>
              <a:t>、現在</a:t>
            </a:r>
            <a:r>
              <a:rPr lang="ja-JP" altLang="en-US" sz="1600" dirty="0"/>
              <a:t>の</a:t>
            </a:r>
            <a:r>
              <a:rPr lang="zh-CN" altLang="en-US" sz="1600" dirty="0"/>
              <a:t>中心車線</a:t>
            </a:r>
            <a:r>
              <a:rPr lang="ja-JP" altLang="en-US" sz="1600" dirty="0"/>
              <a:t>の</a:t>
            </a:r>
            <a:r>
              <a:rPr lang="zh-CN" altLang="en-US" sz="1600" dirty="0"/>
              <a:t>位置</a:t>
            </a:r>
            <a:r>
              <a:rPr lang="ja-JP" altLang="en-US" sz="1600" dirty="0"/>
              <a:t>を</a:t>
            </a:r>
            <a:r>
              <a:rPr lang="zh-CN" altLang="en-US" sz="1600" dirty="0"/>
              <a:t>自動的</a:t>
            </a:r>
            <a:r>
              <a:rPr lang="ja-JP" altLang="en-US" sz="1600" dirty="0"/>
              <a:t>に</a:t>
            </a:r>
            <a:r>
              <a:rPr lang="zh-CN" altLang="en-US" sz="1600" dirty="0"/>
              <a:t>補完</a:t>
            </a:r>
            <a:r>
              <a:rPr lang="ja-JP" altLang="en-US" sz="1600" dirty="0"/>
              <a:t>し</a:t>
            </a:r>
            <a:r>
              <a:rPr lang="zh-CN" altLang="en-US" sz="1600" dirty="0"/>
              <a:t>、制御器</a:t>
            </a:r>
            <a:r>
              <a:rPr lang="ja-JP" altLang="en-US" sz="1600" dirty="0"/>
              <a:t>に</a:t>
            </a:r>
            <a:r>
              <a:rPr lang="zh-CN" altLang="en-US" sz="1600" dirty="0"/>
              <a:t>適切</a:t>
            </a:r>
            <a:r>
              <a:rPr lang="ja-JP" altLang="en-US" sz="1600" dirty="0"/>
              <a:t>な</a:t>
            </a:r>
            <a:r>
              <a:rPr lang="zh-CN" altLang="en-US" sz="1600" dirty="0"/>
              <a:t>目標点</a:t>
            </a:r>
            <a:r>
              <a:rPr lang="ja-JP" altLang="en-US" sz="1600" dirty="0"/>
              <a:t>を</a:t>
            </a:r>
            <a:r>
              <a:rPr lang="zh-CN" altLang="en-US" sz="1600" dirty="0"/>
              <a:t>提供</a:t>
            </a:r>
            <a:r>
              <a:rPr lang="ja-JP" altLang="en-US" sz="1600" dirty="0"/>
              <a:t>する</a:t>
            </a:r>
            <a:r>
              <a:rPr lang="zh-CN" altLang="en-US" sz="1600" dirty="0"/>
              <a:t>手法</a:t>
            </a:r>
            <a:r>
              <a:rPr lang="ja-JP" altLang="en-US" sz="1600" dirty="0"/>
              <a:t>を</a:t>
            </a:r>
            <a:r>
              <a:rPr lang="zh-CN" altLang="en-US" sz="1600" dirty="0"/>
              <a:t>導入</a:t>
            </a:r>
            <a:r>
              <a:rPr lang="ja-JP" altLang="en-US" sz="1600" dirty="0"/>
              <a:t>した</a:t>
            </a:r>
            <a:r>
              <a:rPr lang="zh-CN" altLang="en-US" sz="1600" dirty="0"/>
              <a:t>。</a:t>
            </a:r>
          </a:p>
        </p:txBody>
      </p:sp>
      <p:pic>
        <p:nvPicPr>
          <p:cNvPr id="4" name="図 3">
            <a:extLst>
              <a:ext uri="{FF2B5EF4-FFF2-40B4-BE49-F238E27FC236}">
                <a16:creationId xmlns:a16="http://schemas.microsoft.com/office/drawing/2014/main" id="{48362194-428E-9931-E807-944BDDA351CA}"/>
              </a:ext>
            </a:extLst>
          </p:cNvPr>
          <p:cNvPicPr>
            <a:picLocks noChangeAspect="1"/>
          </p:cNvPicPr>
          <p:nvPr/>
        </p:nvPicPr>
        <p:blipFill>
          <a:blip r:embed="rId4"/>
          <a:stretch>
            <a:fillRect/>
          </a:stretch>
        </p:blipFill>
        <p:spPr>
          <a:xfrm>
            <a:off x="6824486" y="1286149"/>
            <a:ext cx="3566081" cy="2082843"/>
          </a:xfrm>
          <a:prstGeom prst="rect">
            <a:avLst/>
          </a:prstGeom>
        </p:spPr>
      </p:pic>
      <p:pic>
        <p:nvPicPr>
          <p:cNvPr id="6" name="図 5">
            <a:extLst>
              <a:ext uri="{FF2B5EF4-FFF2-40B4-BE49-F238E27FC236}">
                <a16:creationId xmlns:a16="http://schemas.microsoft.com/office/drawing/2014/main" id="{D494D74E-8678-6D79-7AAE-B899A33771B5}"/>
              </a:ext>
            </a:extLst>
          </p:cNvPr>
          <p:cNvPicPr>
            <a:picLocks noChangeAspect="1"/>
          </p:cNvPicPr>
          <p:nvPr/>
        </p:nvPicPr>
        <p:blipFill>
          <a:blip r:embed="rId5"/>
          <a:stretch>
            <a:fillRect/>
          </a:stretch>
        </p:blipFill>
        <p:spPr>
          <a:xfrm>
            <a:off x="6948136" y="3624439"/>
            <a:ext cx="3324928" cy="25471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BA7A7234-ADE5-93D1-AD7D-DD5BD0CF4176}"/>
            </a:ext>
          </a:extLst>
        </p:cNvPr>
        <p:cNvGrpSpPr/>
        <p:nvPr/>
      </p:nvGrpSpPr>
      <p:grpSpPr>
        <a:xfrm>
          <a:off x="0" y="0"/>
          <a:ext cx="0" cy="0"/>
          <a:chOff x="0" y="0"/>
          <a:chExt cx="0" cy="0"/>
        </a:xfrm>
      </p:grpSpPr>
      <p:pic>
        <p:nvPicPr>
          <p:cNvPr id="361" name="Google Shape;361;p41" descr="図形">
            <a:extLst>
              <a:ext uri="{FF2B5EF4-FFF2-40B4-BE49-F238E27FC236}">
                <a16:creationId xmlns:a16="http://schemas.microsoft.com/office/drawing/2014/main" id="{129F8A90-A12B-7720-2682-C88220EDA87E}"/>
              </a:ext>
            </a:extLst>
          </p:cNvPr>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362" name="Google Shape;362;p41">
            <a:extLst>
              <a:ext uri="{FF2B5EF4-FFF2-40B4-BE49-F238E27FC236}">
                <a16:creationId xmlns:a16="http://schemas.microsoft.com/office/drawing/2014/main" id="{210CE198-1EB1-A440-1DAC-4005A6F0CFBC}"/>
              </a:ext>
            </a:extLst>
          </p:cNvPr>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ltLang="ja-JP" dirty="0"/>
              <a:t>4</a:t>
            </a:r>
            <a:r>
              <a:rPr lang="ja-JP" altLang="en-US" dirty="0"/>
              <a:t>、</a:t>
            </a:r>
            <a:r>
              <a:rPr lang="ja-JP" altLang="ja-JP" dirty="0"/>
              <a:t>リアプノフ制御器</a:t>
            </a:r>
            <a:endParaRPr lang="ja-JP" dirty="0"/>
          </a:p>
        </p:txBody>
      </p:sp>
      <p:sp>
        <p:nvSpPr>
          <p:cNvPr id="364" name="Google Shape;364;p41">
            <a:extLst>
              <a:ext uri="{FF2B5EF4-FFF2-40B4-BE49-F238E27FC236}">
                <a16:creationId xmlns:a16="http://schemas.microsoft.com/office/drawing/2014/main" id="{09D3CCC5-208F-E62E-14EE-667F5BE83D3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16</a:t>
            </a:fld>
            <a:endParaRPr lang="ja-JP"/>
          </a:p>
        </p:txBody>
      </p:sp>
      <p:cxnSp>
        <p:nvCxnSpPr>
          <p:cNvPr id="7" name="直接连接符 6">
            <a:extLst>
              <a:ext uri="{FF2B5EF4-FFF2-40B4-BE49-F238E27FC236}">
                <a16:creationId xmlns:a16="http://schemas.microsoft.com/office/drawing/2014/main" id="{62CE8845-1334-6D23-F0D6-6DE4A7C3939D}"/>
              </a:ext>
            </a:extLst>
          </p:cNvPr>
          <p:cNvCxnSpPr/>
          <p:nvPr/>
        </p:nvCxnSpPr>
        <p:spPr>
          <a:xfrm>
            <a:off x="2317750" y="1402715"/>
            <a:ext cx="0" cy="317055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B01576BB-D0E1-19F2-2496-28478955AD49}"/>
              </a:ext>
            </a:extLst>
          </p:cNvPr>
          <p:cNvCxnSpPr/>
          <p:nvPr/>
        </p:nvCxnSpPr>
        <p:spPr>
          <a:xfrm>
            <a:off x="5311775" y="1402715"/>
            <a:ext cx="0" cy="317055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93200121-F52D-5261-BB7B-78F89CCAD5F6}"/>
              </a:ext>
            </a:extLst>
          </p:cNvPr>
          <p:cNvCxnSpPr/>
          <p:nvPr/>
        </p:nvCxnSpPr>
        <p:spPr>
          <a:xfrm>
            <a:off x="3815080" y="1402715"/>
            <a:ext cx="0" cy="317055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0" name="椭圆 9">
            <a:extLst>
              <a:ext uri="{FF2B5EF4-FFF2-40B4-BE49-F238E27FC236}">
                <a16:creationId xmlns:a16="http://schemas.microsoft.com/office/drawing/2014/main" id="{F3AA2103-6F48-5EF5-5222-0EE7A673E650}"/>
              </a:ext>
            </a:extLst>
          </p:cNvPr>
          <p:cNvSpPr/>
          <p:nvPr/>
        </p:nvSpPr>
        <p:spPr>
          <a:xfrm>
            <a:off x="3542030" y="2336165"/>
            <a:ext cx="103505" cy="81915"/>
          </a:xfrm>
          <a:prstGeom prst="ellipse">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8C8173F-A58E-D6B8-8AFE-A8BE9F68EB3B}"/>
              </a:ext>
            </a:extLst>
          </p:cNvPr>
          <p:cNvSpPr/>
          <p:nvPr/>
        </p:nvSpPr>
        <p:spPr>
          <a:xfrm>
            <a:off x="3763010" y="2947035"/>
            <a:ext cx="103505" cy="81915"/>
          </a:xfrm>
          <a:prstGeom prst="ellipse">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任意多边形 19">
            <a:extLst>
              <a:ext uri="{FF2B5EF4-FFF2-40B4-BE49-F238E27FC236}">
                <a16:creationId xmlns:a16="http://schemas.microsoft.com/office/drawing/2014/main" id="{CABA8C63-5E46-84A5-BFB2-81FBEF8B0929}"/>
              </a:ext>
            </a:extLst>
          </p:cNvPr>
          <p:cNvSpPr/>
          <p:nvPr/>
        </p:nvSpPr>
        <p:spPr>
          <a:xfrm>
            <a:off x="7792085" y="1440180"/>
            <a:ext cx="726440" cy="3051175"/>
          </a:xfrm>
          <a:custGeom>
            <a:avLst/>
            <a:gdLst>
              <a:gd name="connisteX0" fmla="*/ 103505 w 726439"/>
              <a:gd name="connsiteY0" fmla="*/ 0 h 3051175"/>
              <a:gd name="connisteX1" fmla="*/ 725805 w 726439"/>
              <a:gd name="connsiteY1" fmla="*/ 1651635 h 3051175"/>
              <a:gd name="connisteX2" fmla="*/ 0 w 726439"/>
              <a:gd name="connsiteY2" fmla="*/ 3051175 h 3051175"/>
              <a:gd name="connisteX3" fmla="*/ 303530 w 726439"/>
              <a:gd name="connsiteY3" fmla="*/ 3192145 h 3051175"/>
            </a:gdLst>
            <a:ahLst/>
            <a:cxnLst>
              <a:cxn ang="0">
                <a:pos x="connisteX0" y="connsiteY0"/>
              </a:cxn>
              <a:cxn ang="0">
                <a:pos x="connisteX1" y="connsiteY1"/>
              </a:cxn>
              <a:cxn ang="0">
                <a:pos x="connisteX2" y="connsiteY2"/>
              </a:cxn>
              <a:cxn ang="0">
                <a:pos x="connisteX3" y="connsiteY3"/>
              </a:cxn>
            </a:cxnLst>
            <a:rect l="l" t="t" r="r" b="b"/>
            <a:pathLst>
              <a:path w="726439" h="3051175">
                <a:moveTo>
                  <a:pt x="103505" y="0"/>
                </a:moveTo>
                <a:cubicBezTo>
                  <a:pt x="242570" y="302260"/>
                  <a:pt x="746760" y="1041400"/>
                  <a:pt x="725805" y="1651635"/>
                </a:cubicBezTo>
                <a:cubicBezTo>
                  <a:pt x="704850" y="2261870"/>
                  <a:pt x="84455" y="2743200"/>
                  <a:pt x="0" y="3051175"/>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任意多边形 20">
            <a:extLst>
              <a:ext uri="{FF2B5EF4-FFF2-40B4-BE49-F238E27FC236}">
                <a16:creationId xmlns:a16="http://schemas.microsoft.com/office/drawing/2014/main" id="{4F89FFDB-1FD3-3031-5DEB-C5D24DC0F5FA}"/>
              </a:ext>
            </a:extLst>
          </p:cNvPr>
          <p:cNvSpPr/>
          <p:nvPr/>
        </p:nvSpPr>
        <p:spPr>
          <a:xfrm>
            <a:off x="9533890" y="1522095"/>
            <a:ext cx="726440" cy="3051175"/>
          </a:xfrm>
          <a:custGeom>
            <a:avLst/>
            <a:gdLst>
              <a:gd name="connisteX0" fmla="*/ 103505 w 726439"/>
              <a:gd name="connsiteY0" fmla="*/ 0 h 3051175"/>
              <a:gd name="connisteX1" fmla="*/ 725805 w 726439"/>
              <a:gd name="connsiteY1" fmla="*/ 1651635 h 3051175"/>
              <a:gd name="connisteX2" fmla="*/ 0 w 726439"/>
              <a:gd name="connsiteY2" fmla="*/ 3051175 h 3051175"/>
              <a:gd name="connisteX3" fmla="*/ 303530 w 726439"/>
              <a:gd name="connsiteY3" fmla="*/ 3192145 h 3051175"/>
            </a:gdLst>
            <a:ahLst/>
            <a:cxnLst>
              <a:cxn ang="0">
                <a:pos x="connisteX0" y="connsiteY0"/>
              </a:cxn>
              <a:cxn ang="0">
                <a:pos x="connisteX1" y="connsiteY1"/>
              </a:cxn>
              <a:cxn ang="0">
                <a:pos x="connisteX2" y="connsiteY2"/>
              </a:cxn>
              <a:cxn ang="0">
                <a:pos x="connisteX3" y="connsiteY3"/>
              </a:cxn>
            </a:cxnLst>
            <a:rect l="l" t="t" r="r" b="b"/>
            <a:pathLst>
              <a:path w="726439" h="3051175">
                <a:moveTo>
                  <a:pt x="103505" y="0"/>
                </a:moveTo>
                <a:cubicBezTo>
                  <a:pt x="242570" y="302260"/>
                  <a:pt x="746760" y="1041400"/>
                  <a:pt x="725805" y="1651635"/>
                </a:cubicBezTo>
                <a:cubicBezTo>
                  <a:pt x="704850" y="2261870"/>
                  <a:pt x="84455" y="2743200"/>
                  <a:pt x="0" y="3051175"/>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任意多边形 21">
            <a:extLst>
              <a:ext uri="{FF2B5EF4-FFF2-40B4-BE49-F238E27FC236}">
                <a16:creationId xmlns:a16="http://schemas.microsoft.com/office/drawing/2014/main" id="{A49EAA6D-8BAC-A95B-6821-D690A05D8C29}"/>
              </a:ext>
            </a:extLst>
          </p:cNvPr>
          <p:cNvSpPr/>
          <p:nvPr/>
        </p:nvSpPr>
        <p:spPr>
          <a:xfrm>
            <a:off x="8662670" y="1522095"/>
            <a:ext cx="726440" cy="3051175"/>
          </a:xfrm>
          <a:custGeom>
            <a:avLst/>
            <a:gdLst>
              <a:gd name="connisteX0" fmla="*/ 103505 w 726439"/>
              <a:gd name="connsiteY0" fmla="*/ 0 h 3051175"/>
              <a:gd name="connisteX1" fmla="*/ 725805 w 726439"/>
              <a:gd name="connsiteY1" fmla="*/ 1651635 h 3051175"/>
              <a:gd name="connisteX2" fmla="*/ 0 w 726439"/>
              <a:gd name="connsiteY2" fmla="*/ 3051175 h 3051175"/>
              <a:gd name="connisteX3" fmla="*/ 303530 w 726439"/>
              <a:gd name="connsiteY3" fmla="*/ 3192145 h 3051175"/>
            </a:gdLst>
            <a:ahLst/>
            <a:cxnLst>
              <a:cxn ang="0">
                <a:pos x="connisteX0" y="connsiteY0"/>
              </a:cxn>
              <a:cxn ang="0">
                <a:pos x="connisteX1" y="connsiteY1"/>
              </a:cxn>
              <a:cxn ang="0">
                <a:pos x="connisteX2" y="connsiteY2"/>
              </a:cxn>
              <a:cxn ang="0">
                <a:pos x="connisteX3" y="connsiteY3"/>
              </a:cxn>
            </a:cxnLst>
            <a:rect l="l" t="t" r="r" b="b"/>
            <a:pathLst>
              <a:path w="726439" h="3051175">
                <a:moveTo>
                  <a:pt x="103505" y="0"/>
                </a:moveTo>
                <a:cubicBezTo>
                  <a:pt x="242570" y="302260"/>
                  <a:pt x="746760" y="1041400"/>
                  <a:pt x="725805" y="1651635"/>
                </a:cubicBezTo>
                <a:cubicBezTo>
                  <a:pt x="704850" y="2261870"/>
                  <a:pt x="84455" y="2743200"/>
                  <a:pt x="0" y="3051175"/>
                </a:cubicBezTo>
              </a:path>
            </a:pathLst>
          </a:cu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191B315-B95B-7212-2BF3-320813BC2BE5}"/>
              </a:ext>
            </a:extLst>
          </p:cNvPr>
          <p:cNvSpPr/>
          <p:nvPr/>
        </p:nvSpPr>
        <p:spPr>
          <a:xfrm>
            <a:off x="9344660" y="3199765"/>
            <a:ext cx="103505" cy="81915"/>
          </a:xfrm>
          <a:prstGeom prst="ellipse">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7B8C240-5A58-4BFF-C9A1-CE83DB2C2592}"/>
              </a:ext>
            </a:extLst>
          </p:cNvPr>
          <p:cNvSpPr/>
          <p:nvPr/>
        </p:nvSpPr>
        <p:spPr>
          <a:xfrm>
            <a:off x="9100185" y="3747770"/>
            <a:ext cx="103505" cy="81915"/>
          </a:xfrm>
          <a:prstGeom prst="ellipse">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圆角矩形 24">
            <a:extLst>
              <a:ext uri="{FF2B5EF4-FFF2-40B4-BE49-F238E27FC236}">
                <a16:creationId xmlns:a16="http://schemas.microsoft.com/office/drawing/2014/main" id="{E67215D1-948A-3FA6-1EE6-055F79247A04}"/>
              </a:ext>
            </a:extLst>
          </p:cNvPr>
          <p:cNvSpPr/>
          <p:nvPr/>
        </p:nvSpPr>
        <p:spPr>
          <a:xfrm>
            <a:off x="3499485" y="4834890"/>
            <a:ext cx="644525" cy="109664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2560943-198D-55F2-8A00-10196977A0A5}"/>
              </a:ext>
            </a:extLst>
          </p:cNvPr>
          <p:cNvSpPr txBox="1"/>
          <p:nvPr/>
        </p:nvSpPr>
        <p:spPr>
          <a:xfrm>
            <a:off x="3595370" y="5253990"/>
            <a:ext cx="219710" cy="368300"/>
          </a:xfrm>
          <a:prstGeom prst="rect">
            <a:avLst/>
          </a:prstGeom>
          <a:noFill/>
        </p:spPr>
        <p:txBody>
          <a:bodyPr wrap="square" rtlCol="0">
            <a:spAutoFit/>
          </a:bodyPr>
          <a:lstStyle/>
          <a:p>
            <a:r>
              <a:rPr lang="ja-JP" altLang="zh-CN"/>
              <a:t>車</a:t>
            </a:r>
          </a:p>
        </p:txBody>
      </p:sp>
      <p:sp>
        <p:nvSpPr>
          <p:cNvPr id="5" name="文本框 4">
            <a:extLst>
              <a:ext uri="{FF2B5EF4-FFF2-40B4-BE49-F238E27FC236}">
                <a16:creationId xmlns:a16="http://schemas.microsoft.com/office/drawing/2014/main" id="{6D678645-F926-1C49-FB03-219A8AB4F4F9}"/>
              </a:ext>
            </a:extLst>
          </p:cNvPr>
          <p:cNvSpPr txBox="1"/>
          <p:nvPr/>
        </p:nvSpPr>
        <p:spPr>
          <a:xfrm>
            <a:off x="3984625" y="2883535"/>
            <a:ext cx="1155700" cy="368300"/>
          </a:xfrm>
          <a:prstGeom prst="rect">
            <a:avLst/>
          </a:prstGeom>
          <a:noFill/>
        </p:spPr>
        <p:txBody>
          <a:bodyPr wrap="square" rtlCol="0">
            <a:spAutoFit/>
          </a:bodyPr>
          <a:lstStyle/>
          <a:p>
            <a:r>
              <a:rPr lang="en-US" altLang="zh-CN"/>
              <a:t>A (x1,y1)</a:t>
            </a:r>
          </a:p>
        </p:txBody>
      </p:sp>
      <p:sp>
        <p:nvSpPr>
          <p:cNvPr id="6" name="文本框 5">
            <a:extLst>
              <a:ext uri="{FF2B5EF4-FFF2-40B4-BE49-F238E27FC236}">
                <a16:creationId xmlns:a16="http://schemas.microsoft.com/office/drawing/2014/main" id="{9F843D4F-6215-8449-AAE8-83ED0E48D21F}"/>
              </a:ext>
            </a:extLst>
          </p:cNvPr>
          <p:cNvSpPr txBox="1"/>
          <p:nvPr/>
        </p:nvSpPr>
        <p:spPr>
          <a:xfrm>
            <a:off x="3984625" y="2224405"/>
            <a:ext cx="1327785" cy="368300"/>
          </a:xfrm>
          <a:prstGeom prst="rect">
            <a:avLst/>
          </a:prstGeom>
          <a:noFill/>
        </p:spPr>
        <p:txBody>
          <a:bodyPr wrap="square" rtlCol="0">
            <a:spAutoFit/>
          </a:bodyPr>
          <a:lstStyle/>
          <a:p>
            <a:r>
              <a:rPr lang="en-US" altLang="zh-CN"/>
              <a:t>B </a:t>
            </a:r>
            <a:r>
              <a:rPr lang="en-US" altLang="ja-JP"/>
              <a:t>(x2,y2)</a:t>
            </a:r>
          </a:p>
        </p:txBody>
      </p:sp>
      <p:sp>
        <p:nvSpPr>
          <p:cNvPr id="12" name="文本框 11">
            <a:extLst>
              <a:ext uri="{FF2B5EF4-FFF2-40B4-BE49-F238E27FC236}">
                <a16:creationId xmlns:a16="http://schemas.microsoft.com/office/drawing/2014/main" id="{30D54448-194A-69EA-277F-80A2B2B7F3DF}"/>
              </a:ext>
            </a:extLst>
          </p:cNvPr>
          <p:cNvSpPr txBox="1"/>
          <p:nvPr/>
        </p:nvSpPr>
        <p:spPr>
          <a:xfrm>
            <a:off x="10405110" y="3028950"/>
            <a:ext cx="1327785" cy="368300"/>
          </a:xfrm>
          <a:prstGeom prst="rect">
            <a:avLst/>
          </a:prstGeom>
          <a:noFill/>
        </p:spPr>
        <p:txBody>
          <a:bodyPr wrap="square" rtlCol="0">
            <a:spAutoFit/>
          </a:bodyPr>
          <a:lstStyle/>
          <a:p>
            <a:r>
              <a:rPr lang="en-US" altLang="zh-CN"/>
              <a:t>B </a:t>
            </a:r>
            <a:r>
              <a:rPr lang="en-US" altLang="ja-JP"/>
              <a:t>(x2,y2)</a:t>
            </a:r>
          </a:p>
        </p:txBody>
      </p:sp>
      <p:sp>
        <p:nvSpPr>
          <p:cNvPr id="13" name="文本框 12">
            <a:extLst>
              <a:ext uri="{FF2B5EF4-FFF2-40B4-BE49-F238E27FC236}">
                <a16:creationId xmlns:a16="http://schemas.microsoft.com/office/drawing/2014/main" id="{81D0A457-E6DC-34AA-83C4-CE83C6D2C749}"/>
              </a:ext>
            </a:extLst>
          </p:cNvPr>
          <p:cNvSpPr txBox="1"/>
          <p:nvPr/>
        </p:nvSpPr>
        <p:spPr>
          <a:xfrm>
            <a:off x="10405110" y="3679190"/>
            <a:ext cx="1155700" cy="368300"/>
          </a:xfrm>
          <a:prstGeom prst="rect">
            <a:avLst/>
          </a:prstGeom>
          <a:noFill/>
        </p:spPr>
        <p:txBody>
          <a:bodyPr wrap="square" rtlCol="0">
            <a:spAutoFit/>
          </a:bodyPr>
          <a:lstStyle/>
          <a:p>
            <a:r>
              <a:rPr lang="en-US" altLang="zh-CN"/>
              <a:t>A (x1,y1)</a:t>
            </a:r>
          </a:p>
        </p:txBody>
      </p:sp>
      <p:sp>
        <p:nvSpPr>
          <p:cNvPr id="14" name="椭圆 13">
            <a:extLst>
              <a:ext uri="{FF2B5EF4-FFF2-40B4-BE49-F238E27FC236}">
                <a16:creationId xmlns:a16="http://schemas.microsoft.com/office/drawing/2014/main" id="{E8061DCF-80F5-34CE-17FE-1328A9A267F6}"/>
              </a:ext>
            </a:extLst>
          </p:cNvPr>
          <p:cNvSpPr/>
          <p:nvPr/>
        </p:nvSpPr>
        <p:spPr>
          <a:xfrm>
            <a:off x="3881120" y="1693545"/>
            <a:ext cx="103505" cy="81915"/>
          </a:xfrm>
          <a:prstGeom prst="ellipse">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B08E056-B09C-099F-055E-E678D6141C31}"/>
              </a:ext>
            </a:extLst>
          </p:cNvPr>
          <p:cNvSpPr txBox="1"/>
          <p:nvPr/>
        </p:nvSpPr>
        <p:spPr>
          <a:xfrm>
            <a:off x="3984625" y="1565275"/>
            <a:ext cx="6096000" cy="368300"/>
          </a:xfrm>
          <a:prstGeom prst="rect">
            <a:avLst/>
          </a:prstGeom>
          <a:noFill/>
        </p:spPr>
        <p:txBody>
          <a:bodyPr wrap="square" rtlCol="0" anchor="t">
            <a:spAutoFit/>
          </a:bodyPr>
          <a:lstStyle/>
          <a:p>
            <a:r>
              <a:rPr lang="en-US" altLang="ja-JP" dirty="0">
                <a:sym typeface="+mn-ea"/>
              </a:rPr>
              <a:t>C (x3,y3)</a:t>
            </a:r>
          </a:p>
        </p:txBody>
      </p:sp>
      <p:sp>
        <p:nvSpPr>
          <p:cNvPr id="16" name="椭圆 15">
            <a:extLst>
              <a:ext uri="{FF2B5EF4-FFF2-40B4-BE49-F238E27FC236}">
                <a16:creationId xmlns:a16="http://schemas.microsoft.com/office/drawing/2014/main" id="{CB1C0E93-C4A5-2A95-5383-F431C1F51CFE}"/>
              </a:ext>
            </a:extLst>
          </p:cNvPr>
          <p:cNvSpPr/>
          <p:nvPr/>
        </p:nvSpPr>
        <p:spPr>
          <a:xfrm>
            <a:off x="9255760" y="2592705"/>
            <a:ext cx="103505" cy="81915"/>
          </a:xfrm>
          <a:prstGeom prst="ellipse">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圆角矩形 17">
            <a:extLst>
              <a:ext uri="{FF2B5EF4-FFF2-40B4-BE49-F238E27FC236}">
                <a16:creationId xmlns:a16="http://schemas.microsoft.com/office/drawing/2014/main" id="{E71A5BF5-BF73-21F2-4F1E-04761DC4613B}"/>
              </a:ext>
            </a:extLst>
          </p:cNvPr>
          <p:cNvSpPr/>
          <p:nvPr/>
        </p:nvSpPr>
        <p:spPr>
          <a:xfrm rot="600000">
            <a:off x="8271510" y="4874895"/>
            <a:ext cx="644525" cy="109664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D4886D1-4C83-279A-242B-DBA76C1BD063}"/>
              </a:ext>
            </a:extLst>
          </p:cNvPr>
          <p:cNvSpPr txBox="1"/>
          <p:nvPr/>
        </p:nvSpPr>
        <p:spPr>
          <a:xfrm rot="600000">
            <a:off x="8367395" y="5293995"/>
            <a:ext cx="219710" cy="368300"/>
          </a:xfrm>
          <a:prstGeom prst="rect">
            <a:avLst/>
          </a:prstGeom>
          <a:noFill/>
        </p:spPr>
        <p:txBody>
          <a:bodyPr wrap="square" rtlCol="0">
            <a:spAutoFit/>
          </a:bodyPr>
          <a:lstStyle/>
          <a:p>
            <a:r>
              <a:rPr lang="ja-JP" altLang="zh-CN"/>
              <a:t>車</a:t>
            </a:r>
          </a:p>
        </p:txBody>
      </p:sp>
      <p:sp>
        <p:nvSpPr>
          <p:cNvPr id="26" name="文本框 25">
            <a:extLst>
              <a:ext uri="{FF2B5EF4-FFF2-40B4-BE49-F238E27FC236}">
                <a16:creationId xmlns:a16="http://schemas.microsoft.com/office/drawing/2014/main" id="{AEAE048A-5F96-4335-5D1D-DDD8A25BE0A2}"/>
              </a:ext>
            </a:extLst>
          </p:cNvPr>
          <p:cNvSpPr txBox="1"/>
          <p:nvPr/>
        </p:nvSpPr>
        <p:spPr>
          <a:xfrm>
            <a:off x="3499485" y="6193155"/>
            <a:ext cx="4955540" cy="368300"/>
          </a:xfrm>
          <a:prstGeom prst="rect">
            <a:avLst/>
          </a:prstGeom>
          <a:noFill/>
        </p:spPr>
        <p:txBody>
          <a:bodyPr wrap="square" rtlCol="0">
            <a:spAutoFit/>
          </a:bodyPr>
          <a:lstStyle/>
          <a:p>
            <a:r>
              <a:rPr lang="ja-JP" altLang="zh-CN" b="1"/>
              <a:t>直線</a:t>
            </a:r>
          </a:p>
        </p:txBody>
      </p:sp>
      <p:sp>
        <p:nvSpPr>
          <p:cNvPr id="28" name="文本框 27">
            <a:extLst>
              <a:ext uri="{FF2B5EF4-FFF2-40B4-BE49-F238E27FC236}">
                <a16:creationId xmlns:a16="http://schemas.microsoft.com/office/drawing/2014/main" id="{B7C520EE-3078-57A4-2F20-3D185BBF03C1}"/>
              </a:ext>
            </a:extLst>
          </p:cNvPr>
          <p:cNvSpPr txBox="1"/>
          <p:nvPr/>
        </p:nvSpPr>
        <p:spPr>
          <a:xfrm>
            <a:off x="8181340" y="6193155"/>
            <a:ext cx="1689100" cy="368300"/>
          </a:xfrm>
          <a:prstGeom prst="rect">
            <a:avLst/>
          </a:prstGeom>
          <a:noFill/>
        </p:spPr>
        <p:txBody>
          <a:bodyPr wrap="square" rtlCol="0">
            <a:spAutoFit/>
          </a:bodyPr>
          <a:lstStyle/>
          <a:p>
            <a:r>
              <a:rPr lang="ja-JP" altLang="zh-CN" b="1"/>
              <a:t>カーブ</a:t>
            </a:r>
          </a:p>
        </p:txBody>
      </p:sp>
      <p:cxnSp>
        <p:nvCxnSpPr>
          <p:cNvPr id="27" name="直接连接符 26">
            <a:extLst>
              <a:ext uri="{FF2B5EF4-FFF2-40B4-BE49-F238E27FC236}">
                <a16:creationId xmlns:a16="http://schemas.microsoft.com/office/drawing/2014/main" id="{216D4E81-5AB4-64FB-CB30-637699BE2A51}"/>
              </a:ext>
            </a:extLst>
          </p:cNvPr>
          <p:cNvCxnSpPr>
            <a:stCxn id="10" idx="4"/>
            <a:endCxn id="11" idx="0"/>
          </p:cNvCxnSpPr>
          <p:nvPr/>
        </p:nvCxnSpPr>
        <p:spPr>
          <a:xfrm>
            <a:off x="3594100" y="2418080"/>
            <a:ext cx="220980" cy="52895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cxnSp>
        <p:nvCxnSpPr>
          <p:cNvPr id="29" name="直接连接符 28">
            <a:extLst>
              <a:ext uri="{FF2B5EF4-FFF2-40B4-BE49-F238E27FC236}">
                <a16:creationId xmlns:a16="http://schemas.microsoft.com/office/drawing/2014/main" id="{CE77AE17-74DB-77CD-B92E-E972D1621A18}"/>
              </a:ext>
            </a:extLst>
          </p:cNvPr>
          <p:cNvCxnSpPr>
            <a:stCxn id="10" idx="0"/>
          </p:cNvCxnSpPr>
          <p:nvPr/>
        </p:nvCxnSpPr>
        <p:spPr>
          <a:xfrm flipV="1">
            <a:off x="3594100" y="1684020"/>
            <a:ext cx="346075" cy="65214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
        <p:nvSpPr>
          <p:cNvPr id="30" name="任意多边形 29">
            <a:extLst>
              <a:ext uri="{FF2B5EF4-FFF2-40B4-BE49-F238E27FC236}">
                <a16:creationId xmlns:a16="http://schemas.microsoft.com/office/drawing/2014/main" id="{62B25264-E36B-1A70-6E4A-618B2CDD7ED5}"/>
              </a:ext>
            </a:extLst>
          </p:cNvPr>
          <p:cNvSpPr/>
          <p:nvPr/>
        </p:nvSpPr>
        <p:spPr>
          <a:xfrm>
            <a:off x="3665855" y="2505710"/>
            <a:ext cx="133350" cy="118745"/>
          </a:xfrm>
          <a:custGeom>
            <a:avLst/>
            <a:gdLst>
              <a:gd name="connisteX0" fmla="*/ 0 w 133350"/>
              <a:gd name="connsiteY0" fmla="*/ 118757 h 118757"/>
              <a:gd name="connisteX1" fmla="*/ 133350 w 133350"/>
              <a:gd name="connsiteY1" fmla="*/ 12 h 118757"/>
              <a:gd name="connisteX2" fmla="*/ 133350 w 133350"/>
              <a:gd name="connsiteY2" fmla="*/ 126377 h 118757"/>
            </a:gdLst>
            <a:ahLst/>
            <a:cxnLst>
              <a:cxn ang="0">
                <a:pos x="connisteX0" y="connsiteY0"/>
              </a:cxn>
              <a:cxn ang="0">
                <a:pos x="connisteX1" y="connsiteY1"/>
              </a:cxn>
              <a:cxn ang="0">
                <a:pos x="connisteX2" y="connsiteY2"/>
              </a:cxn>
            </a:cxnLst>
            <a:rect l="l" t="t" r="r" b="b"/>
            <a:pathLst>
              <a:path w="133350" h="118758">
                <a:moveTo>
                  <a:pt x="0" y="118758"/>
                </a:moveTo>
                <a:cubicBezTo>
                  <a:pt x="26670" y="92723"/>
                  <a:pt x="106680" y="-1257"/>
                  <a:pt x="133350" y="13"/>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1" name="曲线连接符 30">
            <a:extLst>
              <a:ext uri="{FF2B5EF4-FFF2-40B4-BE49-F238E27FC236}">
                <a16:creationId xmlns:a16="http://schemas.microsoft.com/office/drawing/2014/main" id="{32B0E1EA-1714-BD1C-D24A-0B607B4CF6AE}"/>
              </a:ext>
            </a:extLst>
          </p:cNvPr>
          <p:cNvCxnSpPr/>
          <p:nvPr/>
        </p:nvCxnSpPr>
        <p:spPr>
          <a:xfrm>
            <a:off x="3540125" y="2187575"/>
            <a:ext cx="133350" cy="3175"/>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024930B5-F624-ADAF-6566-8DC00C9F3F6B}"/>
              </a:ext>
            </a:extLst>
          </p:cNvPr>
          <p:cNvCxnSpPr>
            <a:stCxn id="10" idx="2"/>
          </p:cNvCxnSpPr>
          <p:nvPr/>
        </p:nvCxnSpPr>
        <p:spPr>
          <a:xfrm flipV="1">
            <a:off x="3542030" y="1557655"/>
            <a:ext cx="0" cy="819785"/>
          </a:xfrm>
          <a:prstGeom prst="line">
            <a:avLst/>
          </a:prstGeom>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8A8B6466-2EFE-0795-8120-8CBA48B8BA5E}"/>
              </a:ext>
            </a:extLst>
          </p:cNvPr>
          <p:cNvSpPr txBox="1"/>
          <p:nvPr/>
        </p:nvSpPr>
        <p:spPr>
          <a:xfrm>
            <a:off x="3122295" y="1814830"/>
            <a:ext cx="626745" cy="368300"/>
          </a:xfrm>
          <a:prstGeom prst="rect">
            <a:avLst/>
          </a:prstGeom>
          <a:noFill/>
        </p:spPr>
        <p:txBody>
          <a:bodyPr wrap="square" rtlCol="0">
            <a:spAutoFit/>
          </a:bodyPr>
          <a:lstStyle/>
          <a:p>
            <a:r>
              <a:rPr lang="zh-CN" altLang="en-US">
                <a:latin typeface="Arial" panose="020B0604020202020204" pitchFamily="34" charset="0"/>
                <a:cs typeface="Arial" panose="020B0604020202020204" pitchFamily="34" charset="0"/>
              </a:rPr>
              <a:t>θ</a:t>
            </a:r>
            <a:r>
              <a:rPr lang="en-US" altLang="zh-CN">
                <a:latin typeface="Arial" panose="020B0604020202020204" pitchFamily="34" charset="0"/>
                <a:cs typeface="Arial" panose="020B0604020202020204" pitchFamily="34" charset="0"/>
              </a:rPr>
              <a:t>2</a:t>
            </a:r>
          </a:p>
        </p:txBody>
      </p:sp>
      <p:sp>
        <p:nvSpPr>
          <p:cNvPr id="34" name="文本框 33">
            <a:extLst>
              <a:ext uri="{FF2B5EF4-FFF2-40B4-BE49-F238E27FC236}">
                <a16:creationId xmlns:a16="http://schemas.microsoft.com/office/drawing/2014/main" id="{1793513F-FC35-D3B5-A933-89FA8569C988}"/>
              </a:ext>
            </a:extLst>
          </p:cNvPr>
          <p:cNvSpPr txBox="1"/>
          <p:nvPr/>
        </p:nvSpPr>
        <p:spPr>
          <a:xfrm>
            <a:off x="3249295" y="2418080"/>
            <a:ext cx="626745" cy="368300"/>
          </a:xfrm>
          <a:prstGeom prst="rect">
            <a:avLst/>
          </a:prstGeom>
          <a:noFill/>
        </p:spPr>
        <p:txBody>
          <a:bodyPr wrap="square" rtlCol="0">
            <a:spAutoFit/>
          </a:bodyPr>
          <a:lstStyle/>
          <a:p>
            <a:r>
              <a:rPr lang="zh-CN" altLang="en-US">
                <a:latin typeface="Arial" panose="020B0604020202020204" pitchFamily="34" charset="0"/>
                <a:cs typeface="Arial" panose="020B0604020202020204" pitchFamily="34" charset="0"/>
              </a:rPr>
              <a:t>θ</a:t>
            </a:r>
            <a:r>
              <a:rPr lang="en-US" altLang="zh-CN">
                <a:latin typeface="Arial" panose="020B0604020202020204" pitchFamily="34" charset="0"/>
                <a:cs typeface="Arial" panose="020B0604020202020204" pitchFamily="34" charset="0"/>
              </a:rPr>
              <a:t>1</a:t>
            </a:r>
          </a:p>
        </p:txBody>
      </p:sp>
      <p:cxnSp>
        <p:nvCxnSpPr>
          <p:cNvPr id="36" name="直接连接符 35">
            <a:extLst>
              <a:ext uri="{FF2B5EF4-FFF2-40B4-BE49-F238E27FC236}">
                <a16:creationId xmlns:a16="http://schemas.microsoft.com/office/drawing/2014/main" id="{E3A251D9-7C2A-F1D4-F244-235214B4DBA7}"/>
              </a:ext>
            </a:extLst>
          </p:cNvPr>
          <p:cNvCxnSpPr>
            <a:stCxn id="23" idx="0"/>
            <a:endCxn id="24" idx="4"/>
          </p:cNvCxnSpPr>
          <p:nvPr/>
        </p:nvCxnSpPr>
        <p:spPr>
          <a:xfrm flipH="1">
            <a:off x="9152255" y="3199765"/>
            <a:ext cx="244475" cy="629920"/>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cxnSp>
        <p:nvCxnSpPr>
          <p:cNvPr id="37" name="直接连接符 36">
            <a:extLst>
              <a:ext uri="{FF2B5EF4-FFF2-40B4-BE49-F238E27FC236}">
                <a16:creationId xmlns:a16="http://schemas.microsoft.com/office/drawing/2014/main" id="{7ED59F6B-C021-5A4E-5838-F2DDA6B55BD7}"/>
              </a:ext>
            </a:extLst>
          </p:cNvPr>
          <p:cNvCxnSpPr>
            <a:stCxn id="16" idx="5"/>
          </p:cNvCxnSpPr>
          <p:nvPr/>
        </p:nvCxnSpPr>
        <p:spPr>
          <a:xfrm>
            <a:off x="9344025" y="2662555"/>
            <a:ext cx="62865" cy="568960"/>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cxnSp>
        <p:nvCxnSpPr>
          <p:cNvPr id="38" name="直接连接符 37">
            <a:extLst>
              <a:ext uri="{FF2B5EF4-FFF2-40B4-BE49-F238E27FC236}">
                <a16:creationId xmlns:a16="http://schemas.microsoft.com/office/drawing/2014/main" id="{4DBA5987-7F1A-AC2F-5EA1-12F291A4EB06}"/>
              </a:ext>
            </a:extLst>
          </p:cNvPr>
          <p:cNvCxnSpPr/>
          <p:nvPr/>
        </p:nvCxnSpPr>
        <p:spPr>
          <a:xfrm flipV="1">
            <a:off x="9406890" y="2268855"/>
            <a:ext cx="22225" cy="1807210"/>
          </a:xfrm>
          <a:prstGeom prst="line">
            <a:avLst/>
          </a:prstGeom>
        </p:spPr>
        <p:style>
          <a:lnRef idx="2">
            <a:schemeClr val="accent1"/>
          </a:lnRef>
          <a:fillRef idx="0">
            <a:schemeClr val="accent1"/>
          </a:fillRef>
          <a:effectRef idx="1">
            <a:schemeClr val="accent1"/>
          </a:effectRef>
          <a:fontRef idx="minor">
            <a:schemeClr val="tx1"/>
          </a:fontRef>
        </p:style>
      </p:cxnSp>
      <p:sp>
        <p:nvSpPr>
          <p:cNvPr id="40" name="任意多边形 39">
            <a:extLst>
              <a:ext uri="{FF2B5EF4-FFF2-40B4-BE49-F238E27FC236}">
                <a16:creationId xmlns:a16="http://schemas.microsoft.com/office/drawing/2014/main" id="{7A9CB997-97A6-63CE-4F0F-6A6B3063C39F}"/>
              </a:ext>
            </a:extLst>
          </p:cNvPr>
          <p:cNvSpPr/>
          <p:nvPr/>
        </p:nvSpPr>
        <p:spPr>
          <a:xfrm>
            <a:off x="9273540" y="3475990"/>
            <a:ext cx="125730" cy="30480"/>
          </a:xfrm>
          <a:custGeom>
            <a:avLst/>
            <a:gdLst>
              <a:gd name="connisteX0" fmla="*/ 0 w 125730"/>
              <a:gd name="connsiteY0" fmla="*/ 0 h 30595"/>
              <a:gd name="connisteX1" fmla="*/ 125730 w 125730"/>
              <a:gd name="connsiteY1" fmla="*/ 29845 h 30595"/>
              <a:gd name="connisteX2" fmla="*/ 103505 w 125730"/>
              <a:gd name="connsiteY2" fmla="*/ -29210 h 30595"/>
            </a:gdLst>
            <a:ahLst/>
            <a:cxnLst>
              <a:cxn ang="0">
                <a:pos x="connisteX0" y="connsiteY0"/>
              </a:cxn>
              <a:cxn ang="0">
                <a:pos x="connisteX1" y="connsiteY1"/>
              </a:cxn>
              <a:cxn ang="0">
                <a:pos x="connisteX2" y="connsiteY2"/>
              </a:cxn>
            </a:cxnLst>
            <a:rect l="l" t="t" r="r" b="b"/>
            <a:pathLst>
              <a:path w="125730" h="30596">
                <a:moveTo>
                  <a:pt x="0" y="0"/>
                </a:moveTo>
                <a:cubicBezTo>
                  <a:pt x="25400" y="6985"/>
                  <a:pt x="104775" y="35560"/>
                  <a:pt x="125730" y="29845"/>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940709B6-11C5-D795-5AA4-9427E415A831}"/>
              </a:ext>
            </a:extLst>
          </p:cNvPr>
          <p:cNvSpPr txBox="1"/>
          <p:nvPr/>
        </p:nvSpPr>
        <p:spPr>
          <a:xfrm>
            <a:off x="9533255" y="3397250"/>
            <a:ext cx="626745" cy="368300"/>
          </a:xfrm>
          <a:prstGeom prst="rect">
            <a:avLst/>
          </a:prstGeom>
          <a:noFill/>
        </p:spPr>
        <p:txBody>
          <a:bodyPr wrap="square" rtlCol="0">
            <a:spAutoFit/>
          </a:bodyPr>
          <a:lstStyle/>
          <a:p>
            <a:r>
              <a:rPr lang="zh-CN" altLang="en-US">
                <a:latin typeface="Arial" panose="020B0604020202020204" pitchFamily="34" charset="0"/>
                <a:cs typeface="Arial" panose="020B0604020202020204" pitchFamily="34" charset="0"/>
              </a:rPr>
              <a:t>θ</a:t>
            </a:r>
            <a:r>
              <a:rPr lang="en-US" altLang="zh-CN">
                <a:latin typeface="Arial" panose="020B0604020202020204" pitchFamily="34" charset="0"/>
                <a:cs typeface="Arial" panose="020B0604020202020204" pitchFamily="34" charset="0"/>
              </a:rPr>
              <a:t>1</a:t>
            </a:r>
          </a:p>
        </p:txBody>
      </p:sp>
      <p:sp>
        <p:nvSpPr>
          <p:cNvPr id="42" name="文本框 41">
            <a:extLst>
              <a:ext uri="{FF2B5EF4-FFF2-40B4-BE49-F238E27FC236}">
                <a16:creationId xmlns:a16="http://schemas.microsoft.com/office/drawing/2014/main" id="{83FCC66E-2FA1-42C5-0B29-789F312E1FB8}"/>
              </a:ext>
            </a:extLst>
          </p:cNvPr>
          <p:cNvSpPr txBox="1"/>
          <p:nvPr/>
        </p:nvSpPr>
        <p:spPr>
          <a:xfrm>
            <a:off x="9568815" y="2660650"/>
            <a:ext cx="626745" cy="368300"/>
          </a:xfrm>
          <a:prstGeom prst="rect">
            <a:avLst/>
          </a:prstGeom>
          <a:noFill/>
        </p:spPr>
        <p:txBody>
          <a:bodyPr wrap="square" rtlCol="0">
            <a:spAutoFit/>
          </a:bodyPr>
          <a:lstStyle/>
          <a:p>
            <a:r>
              <a:rPr lang="zh-CN" altLang="en-US">
                <a:latin typeface="Arial" panose="020B0604020202020204" pitchFamily="34" charset="0"/>
                <a:cs typeface="Arial" panose="020B0604020202020204" pitchFamily="34" charset="0"/>
              </a:rPr>
              <a:t>θ</a:t>
            </a:r>
            <a:r>
              <a:rPr lang="en-US" altLang="zh-CN">
                <a:latin typeface="Arial" panose="020B0604020202020204" pitchFamily="34" charset="0"/>
                <a:cs typeface="Arial" panose="020B0604020202020204" pitchFamily="34" charset="0"/>
              </a:rPr>
              <a:t>2</a:t>
            </a:r>
          </a:p>
        </p:txBody>
      </p:sp>
      <p:sp>
        <p:nvSpPr>
          <p:cNvPr id="45" name="任意多边形 44">
            <a:extLst>
              <a:ext uri="{FF2B5EF4-FFF2-40B4-BE49-F238E27FC236}">
                <a16:creationId xmlns:a16="http://schemas.microsoft.com/office/drawing/2014/main" id="{34CE4DBE-EBA6-6992-6D4E-9705166C2F7E}"/>
              </a:ext>
            </a:extLst>
          </p:cNvPr>
          <p:cNvSpPr/>
          <p:nvPr/>
        </p:nvSpPr>
        <p:spPr>
          <a:xfrm>
            <a:off x="9334500" y="2772410"/>
            <a:ext cx="86995" cy="66675"/>
          </a:xfrm>
          <a:custGeom>
            <a:avLst/>
            <a:gdLst>
              <a:gd name="connisteX0" fmla="*/ 20544 w 87219"/>
              <a:gd name="connsiteY0" fmla="*/ 66675 h 66675"/>
              <a:gd name="connisteX1" fmla="*/ 87219 w 87219"/>
              <a:gd name="connsiteY1" fmla="*/ 0 h 66675"/>
              <a:gd name="connisteX2" fmla="*/ 738729 w 87219"/>
              <a:gd name="connsiteY2" fmla="*/ -273685 h 66675"/>
            </a:gdLst>
            <a:ahLst/>
            <a:cxnLst>
              <a:cxn ang="0">
                <a:pos x="connisteX0" y="connsiteY0"/>
              </a:cxn>
              <a:cxn ang="0">
                <a:pos x="connisteX1" y="connsiteY1"/>
              </a:cxn>
              <a:cxn ang="0">
                <a:pos x="connisteX2" y="connsiteY2"/>
              </a:cxn>
            </a:cxnLst>
            <a:rect l="l" t="t" r="r" b="b"/>
            <a:pathLst>
              <a:path w="87220" h="66675">
                <a:moveTo>
                  <a:pt x="20545" y="66675"/>
                </a:moveTo>
                <a:cubicBezTo>
                  <a:pt x="20545" y="59055"/>
                  <a:pt x="-56290" y="67945"/>
                  <a:pt x="87220" y="0"/>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テキスト ボックス 34">
            <a:extLst>
              <a:ext uri="{FF2B5EF4-FFF2-40B4-BE49-F238E27FC236}">
                <a16:creationId xmlns:a16="http://schemas.microsoft.com/office/drawing/2014/main" id="{0E470C48-2A6B-56BF-2449-620D07CF7FE2}"/>
              </a:ext>
            </a:extLst>
          </p:cNvPr>
          <p:cNvSpPr txBox="1"/>
          <p:nvPr/>
        </p:nvSpPr>
        <p:spPr>
          <a:xfrm>
            <a:off x="5260975" y="5949315"/>
            <a:ext cx="2626995" cy="368300"/>
          </a:xfrm>
          <a:prstGeom prst="rect">
            <a:avLst/>
          </a:prstGeom>
          <a:noFill/>
        </p:spPr>
        <p:txBody>
          <a:bodyPr wrap="square" rtlCol="0">
            <a:spAutoFit/>
          </a:bodyPr>
          <a:lstStyle/>
          <a:p>
            <a:r>
              <a:rPr kumimoji="1" lang="ja-JP" altLang="en-US" sz="1800" dirty="0"/>
              <a:t>目標点のデータを取得</a:t>
            </a:r>
          </a:p>
        </p:txBody>
      </p:sp>
      <p:sp>
        <p:nvSpPr>
          <p:cNvPr id="2" name="文本框 14">
            <a:extLst>
              <a:ext uri="{FF2B5EF4-FFF2-40B4-BE49-F238E27FC236}">
                <a16:creationId xmlns:a16="http://schemas.microsoft.com/office/drawing/2014/main" id="{8245D5C2-B8B8-29D0-A74C-D4F5B70FB566}"/>
              </a:ext>
            </a:extLst>
          </p:cNvPr>
          <p:cNvSpPr txBox="1"/>
          <p:nvPr/>
        </p:nvSpPr>
        <p:spPr>
          <a:xfrm>
            <a:off x="10405110" y="2378710"/>
            <a:ext cx="6096000" cy="368300"/>
          </a:xfrm>
          <a:prstGeom prst="rect">
            <a:avLst/>
          </a:prstGeom>
          <a:noFill/>
        </p:spPr>
        <p:txBody>
          <a:bodyPr wrap="square" rtlCol="0" anchor="t">
            <a:spAutoFit/>
          </a:bodyPr>
          <a:lstStyle/>
          <a:p>
            <a:r>
              <a:rPr lang="en-US" altLang="ja-JP" dirty="0">
                <a:sym typeface="+mn-ea"/>
              </a:rPr>
              <a:t>C (x3,y3)</a:t>
            </a:r>
          </a:p>
        </p:txBody>
      </p:sp>
    </p:spTree>
    <p:extLst>
      <p:ext uri="{BB962C8B-B14F-4D97-AF65-F5344CB8AC3E}">
        <p14:creationId xmlns:p14="http://schemas.microsoft.com/office/powerpoint/2010/main" val="806416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42" descr="図形"/>
          <p:cNvPicPr preferRelativeResize="0">
            <a:picLocks noGrp="1"/>
          </p:cNvPicPr>
          <p:nvPr>
            <p:ph type="body" idx="1"/>
          </p:nvPr>
        </p:nvPicPr>
        <p:blipFill rotWithShape="1">
          <a:blip r:embed="rId3"/>
          <a:srcRect/>
          <a:stretch>
            <a:fillRect/>
          </a:stretch>
        </p:blipFill>
        <p:spPr>
          <a:xfrm>
            <a:off x="0" y="3544"/>
            <a:ext cx="12192000" cy="1137600"/>
          </a:xfrm>
          <a:prstGeom prst="rect">
            <a:avLst/>
          </a:prstGeom>
          <a:noFill/>
          <a:ln>
            <a:noFill/>
          </a:ln>
        </p:spPr>
      </p:pic>
      <p:sp>
        <p:nvSpPr>
          <p:cNvPr id="378" name="Google Shape;378;p42"/>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ltLang="ja-JP" dirty="0"/>
              <a:t>4</a:t>
            </a:r>
            <a:r>
              <a:rPr lang="ja-JP" altLang="en-US" dirty="0"/>
              <a:t>、</a:t>
            </a:r>
            <a:r>
              <a:rPr lang="ja-JP" altLang="ja-JP" dirty="0"/>
              <a:t>リアプノフ制御器</a:t>
            </a:r>
            <a:endParaRPr lang="ja-JP" dirty="0"/>
          </a:p>
        </p:txBody>
      </p:sp>
      <p:sp>
        <p:nvSpPr>
          <p:cNvPr id="379" name="Google Shape;379;p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17</a:t>
            </a:fld>
            <a:endParaRPr lang="ja-JP"/>
          </a:p>
        </p:txBody>
      </p:sp>
      <p:sp>
        <p:nvSpPr>
          <p:cNvPr id="381" name="Google Shape;381;p42"/>
          <p:cNvSpPr txBox="1"/>
          <p:nvPr/>
        </p:nvSpPr>
        <p:spPr>
          <a:xfrm>
            <a:off x="-3320525" y="-1534575"/>
            <a:ext cx="574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endParaRPr>
          </a:p>
        </p:txBody>
      </p:sp>
      <p:pic>
        <p:nvPicPr>
          <p:cNvPr id="2" name="图片 1"/>
          <p:cNvPicPr>
            <a:picLocks noChangeAspect="1"/>
          </p:cNvPicPr>
          <p:nvPr/>
        </p:nvPicPr>
        <p:blipFill>
          <a:blip r:embed="rId4"/>
          <a:stretch>
            <a:fillRect/>
          </a:stretch>
        </p:blipFill>
        <p:spPr>
          <a:xfrm>
            <a:off x="1481455" y="1442720"/>
            <a:ext cx="9253220" cy="3982720"/>
          </a:xfrm>
          <a:prstGeom prst="rect">
            <a:avLst/>
          </a:prstGeom>
        </p:spPr>
      </p:pic>
      <p:sp>
        <p:nvSpPr>
          <p:cNvPr id="3" name="正方形/長方形 2">
            <a:extLst>
              <a:ext uri="{FF2B5EF4-FFF2-40B4-BE49-F238E27FC236}">
                <a16:creationId xmlns:a16="http://schemas.microsoft.com/office/drawing/2014/main" id="{7C9F1FA2-EDB9-E326-6ABB-25D190AA3865}"/>
              </a:ext>
            </a:extLst>
          </p:cNvPr>
          <p:cNvSpPr/>
          <p:nvPr/>
        </p:nvSpPr>
        <p:spPr>
          <a:xfrm>
            <a:off x="5397500" y="2781300"/>
            <a:ext cx="533400" cy="1524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7861568-6571-53D7-3187-F90D5460590F}"/>
              </a:ext>
            </a:extLst>
          </p:cNvPr>
          <p:cNvSpPr/>
          <p:nvPr/>
        </p:nvSpPr>
        <p:spPr>
          <a:xfrm>
            <a:off x="5397500" y="3170555"/>
            <a:ext cx="533400" cy="1524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08E95A77-CC70-8689-6667-C2090B70C554}"/>
              </a:ext>
            </a:extLst>
          </p:cNvPr>
          <p:cNvSpPr/>
          <p:nvPr/>
        </p:nvSpPr>
        <p:spPr>
          <a:xfrm>
            <a:off x="5269427" y="3587724"/>
            <a:ext cx="533400" cy="1524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7769B0E1-A4AE-D1CF-70D8-017497DDB765}"/>
              </a:ext>
            </a:extLst>
          </p:cNvPr>
          <p:cNvSpPr/>
          <p:nvPr/>
        </p:nvSpPr>
        <p:spPr>
          <a:xfrm>
            <a:off x="5802827" y="2781300"/>
            <a:ext cx="128073" cy="152400"/>
          </a:xfrm>
          <a:prstGeom prst="triangl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426FA138-A83F-DC46-4768-6A05C33A31FC}"/>
              </a:ext>
            </a:extLst>
          </p:cNvPr>
          <p:cNvSpPr/>
          <p:nvPr/>
        </p:nvSpPr>
        <p:spPr>
          <a:xfrm>
            <a:off x="5802826" y="3133748"/>
            <a:ext cx="128073" cy="152400"/>
          </a:xfrm>
          <a:prstGeom prst="triangl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7B696ECB-DBEC-1912-D3A6-1CE6A1934D1B}"/>
              </a:ext>
            </a:extLst>
          </p:cNvPr>
          <p:cNvSpPr/>
          <p:nvPr/>
        </p:nvSpPr>
        <p:spPr>
          <a:xfrm>
            <a:off x="5698052" y="3535046"/>
            <a:ext cx="128073" cy="152400"/>
          </a:xfrm>
          <a:prstGeom prst="triangl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1"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362" name="Google Shape;362;p41"/>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ltLang="ja-JP" dirty="0"/>
              <a:t>4</a:t>
            </a:r>
            <a:r>
              <a:rPr lang="ja-JP" altLang="en-US" dirty="0"/>
              <a:t>、</a:t>
            </a:r>
            <a:r>
              <a:rPr lang="ja-JP" altLang="ja-JP" dirty="0"/>
              <a:t>リアプノフ制御器</a:t>
            </a:r>
            <a:endParaRPr lang="ja-JP" dirty="0"/>
          </a:p>
        </p:txBody>
      </p:sp>
      <p:pic>
        <p:nvPicPr>
          <p:cNvPr id="363" name="Google Shape;363;p41"/>
          <p:cNvPicPr preferRelativeResize="0"/>
          <p:nvPr/>
        </p:nvPicPr>
        <p:blipFill rotWithShape="1">
          <a:blip r:embed="rId4"/>
          <a:srcRect/>
          <a:stretch>
            <a:fillRect/>
          </a:stretch>
        </p:blipFill>
        <p:spPr>
          <a:xfrm>
            <a:off x="5741700" y="1141044"/>
            <a:ext cx="5423535" cy="3630930"/>
          </a:xfrm>
          <a:prstGeom prst="rect">
            <a:avLst/>
          </a:prstGeom>
          <a:noFill/>
          <a:ln>
            <a:noFill/>
          </a:ln>
        </p:spPr>
      </p:pic>
      <p:sp>
        <p:nvSpPr>
          <p:cNvPr id="364" name="Google Shape;3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18</a:t>
            </a:fld>
            <a:endParaRPr lang="ja-JP"/>
          </a:p>
        </p:txBody>
      </p:sp>
      <p:pic>
        <p:nvPicPr>
          <p:cNvPr id="365" name="Google Shape;365;p41"/>
          <p:cNvPicPr preferRelativeResize="0"/>
          <p:nvPr/>
        </p:nvPicPr>
        <p:blipFill>
          <a:blip r:embed="rId5"/>
          <a:stretch>
            <a:fillRect/>
          </a:stretch>
        </p:blipFill>
        <p:spPr>
          <a:xfrm>
            <a:off x="1559738" y="1633650"/>
            <a:ext cx="1320450" cy="1069800"/>
          </a:xfrm>
          <a:prstGeom prst="rect">
            <a:avLst/>
          </a:prstGeom>
          <a:noFill/>
          <a:ln>
            <a:noFill/>
          </a:ln>
        </p:spPr>
      </p:pic>
      <p:pic>
        <p:nvPicPr>
          <p:cNvPr id="366" name="Google Shape;366;p41"/>
          <p:cNvPicPr preferRelativeResize="0"/>
          <p:nvPr/>
        </p:nvPicPr>
        <p:blipFill>
          <a:blip r:embed="rId6"/>
          <a:stretch>
            <a:fillRect/>
          </a:stretch>
        </p:blipFill>
        <p:spPr>
          <a:xfrm>
            <a:off x="1349800" y="3518600"/>
            <a:ext cx="1740325" cy="1516575"/>
          </a:xfrm>
          <a:prstGeom prst="rect">
            <a:avLst/>
          </a:prstGeom>
          <a:noFill/>
          <a:ln>
            <a:noFill/>
          </a:ln>
        </p:spPr>
      </p:pic>
      <p:sp>
        <p:nvSpPr>
          <p:cNvPr id="367" name="Google Shape;367;p41"/>
          <p:cNvSpPr txBox="1"/>
          <p:nvPr/>
        </p:nvSpPr>
        <p:spPr>
          <a:xfrm>
            <a:off x="0" y="1141050"/>
            <a:ext cx="5741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2000" dirty="0">
                <a:solidFill>
                  <a:schemeClr val="dk1"/>
                </a:solidFill>
              </a:rPr>
              <a:t>ロボットの運動学は次のように説明</a:t>
            </a:r>
          </a:p>
        </p:txBody>
      </p:sp>
      <p:sp>
        <p:nvSpPr>
          <p:cNvPr id="368" name="Google Shape;368;p41"/>
          <p:cNvSpPr txBox="1"/>
          <p:nvPr/>
        </p:nvSpPr>
        <p:spPr>
          <a:xfrm>
            <a:off x="0" y="2718188"/>
            <a:ext cx="5741700" cy="7969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2000" dirty="0">
                <a:solidFill>
                  <a:schemeClr val="dk1"/>
                </a:solidFill>
              </a:rPr>
              <a:t>ロボットとターゲットの線形および角度の位置は、次のように関連</a:t>
            </a:r>
          </a:p>
        </p:txBody>
      </p:sp>
      <p:sp>
        <p:nvSpPr>
          <p:cNvPr id="369" name="Google Shape;369;p41"/>
          <p:cNvSpPr txBox="1"/>
          <p:nvPr/>
        </p:nvSpPr>
        <p:spPr>
          <a:xfrm>
            <a:off x="7293685" y="4882763"/>
            <a:ext cx="3409607" cy="3968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dirty="0">
                <a:solidFill>
                  <a:schemeClr val="dk1"/>
                </a:solidFill>
              </a:rPr>
              <a:t>ターゲットを追いかけるロボット</a:t>
            </a:r>
          </a:p>
        </p:txBody>
      </p:sp>
      <p:sp>
        <p:nvSpPr>
          <p:cNvPr id="370" name="Google Shape;370;p41"/>
          <p:cNvSpPr txBox="1"/>
          <p:nvPr/>
        </p:nvSpPr>
        <p:spPr>
          <a:xfrm>
            <a:off x="0" y="5035163"/>
            <a:ext cx="5741700" cy="488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2000" dirty="0">
                <a:solidFill>
                  <a:schemeClr val="dk1"/>
                </a:solidFill>
              </a:rPr>
              <a:t>それらの時間tに関する導関数は </a:t>
            </a:r>
            <a:endParaRPr sz="2000" dirty="0">
              <a:solidFill>
                <a:schemeClr val="dk1"/>
              </a:solidFill>
            </a:endParaRPr>
          </a:p>
        </p:txBody>
      </p:sp>
      <p:pic>
        <p:nvPicPr>
          <p:cNvPr id="371" name="Google Shape;371;p41"/>
          <p:cNvPicPr preferRelativeResize="0"/>
          <p:nvPr/>
        </p:nvPicPr>
        <p:blipFill>
          <a:blip r:embed="rId7"/>
          <a:stretch>
            <a:fillRect/>
          </a:stretch>
        </p:blipFill>
        <p:spPr>
          <a:xfrm>
            <a:off x="866725" y="5429246"/>
            <a:ext cx="3216249" cy="142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43" descr="図形"/>
          <p:cNvPicPr preferRelativeResize="0">
            <a:picLocks noGrp="1"/>
          </p:cNvPicPr>
          <p:nvPr>
            <p:ph type="body" idx="1"/>
          </p:nvPr>
        </p:nvPicPr>
        <p:blipFill rotWithShape="1">
          <a:blip r:embed="rId3"/>
          <a:srcRect/>
          <a:stretch>
            <a:fillRect/>
          </a:stretch>
        </p:blipFill>
        <p:spPr>
          <a:xfrm>
            <a:off x="0" y="3544"/>
            <a:ext cx="12192000" cy="1137600"/>
          </a:xfrm>
          <a:prstGeom prst="rect">
            <a:avLst/>
          </a:prstGeom>
          <a:noFill/>
          <a:ln>
            <a:noFill/>
          </a:ln>
        </p:spPr>
      </p:pic>
      <p:sp>
        <p:nvSpPr>
          <p:cNvPr id="389" name="Google Shape;389;p43"/>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4</a:t>
            </a:r>
            <a:r>
              <a:rPr lang="ja-JP" altLang="en-US" dirty="0"/>
              <a:t>、</a:t>
            </a:r>
            <a:r>
              <a:rPr lang="ja-JP" dirty="0"/>
              <a:t>リアプノフ制御器</a:t>
            </a:r>
          </a:p>
        </p:txBody>
      </p:sp>
      <p:sp>
        <p:nvSpPr>
          <p:cNvPr id="390" name="Google Shape;390;p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19</a:t>
            </a:fld>
            <a:endParaRPr lang="ja-JP"/>
          </a:p>
        </p:txBody>
      </p:sp>
      <p:sp>
        <p:nvSpPr>
          <p:cNvPr id="391" name="Google Shape;391;p43"/>
          <p:cNvSpPr txBox="1"/>
          <p:nvPr/>
        </p:nvSpPr>
        <p:spPr>
          <a:xfrm>
            <a:off x="0" y="1141050"/>
            <a:ext cx="574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altLang="en-US" sz="2000" dirty="0">
                <a:solidFill>
                  <a:schemeClr val="dk1"/>
                </a:solidFill>
              </a:rPr>
              <a:t>リアプノフ制御器設計</a:t>
            </a:r>
            <a:endParaRPr sz="2000" dirty="0">
              <a:solidFill>
                <a:schemeClr val="dk1"/>
              </a:solidFill>
            </a:endParaRPr>
          </a:p>
        </p:txBody>
      </p:sp>
      <p:sp>
        <p:nvSpPr>
          <p:cNvPr id="392" name="Google Shape;392;p43"/>
          <p:cNvSpPr txBox="1"/>
          <p:nvPr/>
        </p:nvSpPr>
        <p:spPr>
          <a:xfrm>
            <a:off x="-47950" y="2425325"/>
            <a:ext cx="453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altLang="en-US" sz="2000" dirty="0">
                <a:solidFill>
                  <a:schemeClr val="dk1"/>
                </a:solidFill>
              </a:rPr>
              <a:t>線速度コントローラの設計</a:t>
            </a:r>
            <a:endParaRPr sz="2000" dirty="0">
              <a:solidFill>
                <a:schemeClr val="dk1"/>
              </a:solidFill>
            </a:endParaRPr>
          </a:p>
        </p:txBody>
      </p:sp>
      <p:sp>
        <p:nvSpPr>
          <p:cNvPr id="393" name="Google Shape;393;p43"/>
          <p:cNvSpPr txBox="1"/>
          <p:nvPr/>
        </p:nvSpPr>
        <p:spPr>
          <a:xfrm>
            <a:off x="0" y="3924538"/>
            <a:ext cx="574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altLang="en-US" sz="2000">
                <a:solidFill>
                  <a:schemeClr val="dk1"/>
                </a:solidFill>
              </a:rPr>
              <a:t>角速度コントローラの設計</a:t>
            </a:r>
            <a:endParaRPr sz="2000" dirty="0">
              <a:solidFill>
                <a:schemeClr val="dk1"/>
              </a:solidFill>
            </a:endParaRPr>
          </a:p>
        </p:txBody>
      </p:sp>
      <p:pic>
        <p:nvPicPr>
          <p:cNvPr id="394" name="Google Shape;394;p43"/>
          <p:cNvPicPr preferRelativeResize="0"/>
          <p:nvPr/>
        </p:nvPicPr>
        <p:blipFill>
          <a:blip r:embed="rId4"/>
          <a:stretch>
            <a:fillRect/>
          </a:stretch>
        </p:blipFill>
        <p:spPr>
          <a:xfrm>
            <a:off x="3991500" y="1201325"/>
            <a:ext cx="2838975" cy="1457346"/>
          </a:xfrm>
          <a:prstGeom prst="rect">
            <a:avLst/>
          </a:prstGeom>
          <a:noFill/>
          <a:ln>
            <a:noFill/>
          </a:ln>
        </p:spPr>
      </p:pic>
      <p:pic>
        <p:nvPicPr>
          <p:cNvPr id="395" name="Google Shape;395;p43"/>
          <p:cNvPicPr preferRelativeResize="0"/>
          <p:nvPr/>
        </p:nvPicPr>
        <p:blipFill>
          <a:blip r:embed="rId5"/>
          <a:stretch>
            <a:fillRect/>
          </a:stretch>
        </p:blipFill>
        <p:spPr>
          <a:xfrm>
            <a:off x="76200" y="2874216"/>
            <a:ext cx="2431550" cy="636834"/>
          </a:xfrm>
          <a:prstGeom prst="rect">
            <a:avLst/>
          </a:prstGeom>
          <a:noFill/>
          <a:ln>
            <a:noFill/>
          </a:ln>
        </p:spPr>
      </p:pic>
      <p:pic>
        <p:nvPicPr>
          <p:cNvPr id="396" name="Google Shape;396;p43"/>
          <p:cNvPicPr preferRelativeResize="0"/>
          <p:nvPr/>
        </p:nvPicPr>
        <p:blipFill>
          <a:blip r:embed="rId6"/>
          <a:stretch>
            <a:fillRect/>
          </a:stretch>
        </p:blipFill>
        <p:spPr>
          <a:xfrm>
            <a:off x="1075" y="4440725"/>
            <a:ext cx="9414699" cy="731325"/>
          </a:xfrm>
          <a:prstGeom prst="rect">
            <a:avLst/>
          </a:prstGeom>
          <a:noFill/>
          <a:ln>
            <a:noFill/>
          </a:ln>
        </p:spPr>
      </p:pic>
      <p:pic>
        <p:nvPicPr>
          <p:cNvPr id="397" name="Google Shape;397;p43"/>
          <p:cNvPicPr preferRelativeResize="0"/>
          <p:nvPr/>
        </p:nvPicPr>
        <p:blipFill>
          <a:blip r:embed="rId7"/>
          <a:stretch>
            <a:fillRect/>
          </a:stretch>
        </p:blipFill>
        <p:spPr>
          <a:xfrm>
            <a:off x="3806300" y="2970612"/>
            <a:ext cx="2905125" cy="504825"/>
          </a:xfrm>
          <a:prstGeom prst="rect">
            <a:avLst/>
          </a:prstGeom>
          <a:noFill/>
          <a:ln>
            <a:noFill/>
          </a:ln>
        </p:spPr>
      </p:pic>
      <p:sp>
        <p:nvSpPr>
          <p:cNvPr id="398" name="Google Shape;398;p43"/>
          <p:cNvSpPr/>
          <p:nvPr/>
        </p:nvSpPr>
        <p:spPr>
          <a:xfrm>
            <a:off x="2870850" y="3071313"/>
            <a:ext cx="642000" cy="18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9" name="Google Shape;399;p43"/>
          <p:cNvSpPr txBox="1"/>
          <p:nvPr/>
        </p:nvSpPr>
        <p:spPr>
          <a:xfrm>
            <a:off x="-3320525" y="-1534575"/>
            <a:ext cx="574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endParaRPr>
          </a:p>
        </p:txBody>
      </p:sp>
      <p:sp>
        <p:nvSpPr>
          <p:cNvPr id="400" name="Google Shape;400;p43"/>
          <p:cNvSpPr txBox="1"/>
          <p:nvPr/>
        </p:nvSpPr>
        <p:spPr>
          <a:xfrm>
            <a:off x="6984475" y="2864025"/>
            <a:ext cx="228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2800" dirty="0">
                <a:solidFill>
                  <a:schemeClr val="dk1"/>
                </a:solidFill>
              </a:rPr>
              <a:t>V1</a:t>
            </a:r>
            <a:r>
              <a:rPr lang="ja-JP" altLang="en-US" sz="2800" dirty="0">
                <a:solidFill>
                  <a:schemeClr val="dk1"/>
                </a:solidFill>
              </a:rPr>
              <a:t>収束</a:t>
            </a:r>
            <a:endParaRPr sz="2800" dirty="0">
              <a:solidFill>
                <a:schemeClr val="dk1"/>
              </a:solidFill>
            </a:endParaRPr>
          </a:p>
        </p:txBody>
      </p:sp>
      <p:pic>
        <p:nvPicPr>
          <p:cNvPr id="401" name="Google Shape;401;p43"/>
          <p:cNvPicPr preferRelativeResize="0"/>
          <p:nvPr/>
        </p:nvPicPr>
        <p:blipFill>
          <a:blip r:embed="rId8"/>
          <a:stretch>
            <a:fillRect/>
          </a:stretch>
        </p:blipFill>
        <p:spPr>
          <a:xfrm>
            <a:off x="1153051" y="5293104"/>
            <a:ext cx="1645041" cy="694800"/>
          </a:xfrm>
          <a:prstGeom prst="rect">
            <a:avLst/>
          </a:prstGeom>
          <a:noFill/>
          <a:ln>
            <a:noFill/>
          </a:ln>
        </p:spPr>
      </p:pic>
      <p:sp>
        <p:nvSpPr>
          <p:cNvPr id="402" name="Google Shape;402;p43"/>
          <p:cNvSpPr/>
          <p:nvPr/>
        </p:nvSpPr>
        <p:spPr>
          <a:xfrm>
            <a:off x="126550" y="5547930"/>
            <a:ext cx="642000" cy="18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 name="Google Shape;403;p43"/>
          <p:cNvSpPr txBox="1"/>
          <p:nvPr/>
        </p:nvSpPr>
        <p:spPr>
          <a:xfrm>
            <a:off x="3457500" y="5332692"/>
            <a:ext cx="228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2800" dirty="0">
                <a:solidFill>
                  <a:schemeClr val="dk1"/>
                </a:solidFill>
              </a:rPr>
              <a:t>V2</a:t>
            </a:r>
            <a:r>
              <a:rPr lang="ja-JP" altLang="en-US" sz="2800" dirty="0">
                <a:solidFill>
                  <a:schemeClr val="dk1"/>
                </a:solidFill>
              </a:rPr>
              <a:t>収束</a:t>
            </a:r>
            <a:endParaRPr sz="28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6"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174" name="Google Shape;174;p26"/>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t>目次</a:t>
            </a:r>
          </a:p>
        </p:txBody>
      </p:sp>
      <p:sp>
        <p:nvSpPr>
          <p:cNvPr id="175" name="Google Shape;175;p26"/>
          <p:cNvSpPr txBox="1"/>
          <p:nvPr/>
        </p:nvSpPr>
        <p:spPr>
          <a:xfrm>
            <a:off x="2362200" y="1424305"/>
            <a:ext cx="4488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a:solidFill>
                  <a:schemeClr val="dk1"/>
                </a:solidFill>
                <a:latin typeface="Arial" panose="020B0604020202020204"/>
                <a:ea typeface="Arial" panose="020B0604020202020204"/>
                <a:cs typeface="Arial" panose="020B0604020202020204"/>
                <a:sym typeface="Arial" panose="020B0604020202020204"/>
              </a:rPr>
              <a:t>1、</a:t>
            </a:r>
            <a:r>
              <a:rPr lang="ja-JP" sz="2400">
                <a:solidFill>
                  <a:schemeClr val="dk1"/>
                </a:solidFill>
              </a:rPr>
              <a:t>チーム方針</a:t>
            </a:r>
          </a:p>
        </p:txBody>
      </p:sp>
      <p:sp>
        <p:nvSpPr>
          <p:cNvPr id="176" name="Google Shape;176;p26"/>
          <p:cNvSpPr txBox="1"/>
          <p:nvPr/>
        </p:nvSpPr>
        <p:spPr>
          <a:xfrm>
            <a:off x="2362200" y="2052150"/>
            <a:ext cx="652290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a:solidFill>
                  <a:schemeClr val="dk1"/>
                </a:solidFill>
                <a:latin typeface="Arial" panose="020B0604020202020204"/>
                <a:ea typeface="Arial" panose="020B0604020202020204"/>
                <a:cs typeface="Arial" panose="020B0604020202020204"/>
                <a:sym typeface="Arial" panose="020B0604020202020204"/>
              </a:rPr>
              <a:t>2、</a:t>
            </a:r>
            <a:r>
              <a:rPr lang="ja-JP" sz="2400">
                <a:solidFill>
                  <a:schemeClr val="dk1"/>
                </a:solidFill>
              </a:rPr>
              <a:t>画像処理（2.1slam/2.2白線認識）</a:t>
            </a:r>
          </a:p>
        </p:txBody>
      </p:sp>
      <p:sp>
        <p:nvSpPr>
          <p:cNvPr id="177" name="Google Shape;177;p26"/>
          <p:cNvSpPr txBox="1"/>
          <p:nvPr/>
        </p:nvSpPr>
        <p:spPr>
          <a:xfrm>
            <a:off x="2362200" y="2680005"/>
            <a:ext cx="4556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dirty="0">
                <a:solidFill>
                  <a:schemeClr val="dk1"/>
                </a:solidFill>
                <a:latin typeface="Arial" panose="020B0604020202020204"/>
                <a:ea typeface="Arial" panose="020B0604020202020204"/>
                <a:cs typeface="Arial" panose="020B0604020202020204"/>
                <a:sym typeface="Arial" panose="020B0604020202020204"/>
              </a:rPr>
              <a:t>3、データ処理 </a:t>
            </a:r>
            <a:endParaRPr sz="24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78" name="Google Shape;178;p26"/>
          <p:cNvSpPr txBox="1"/>
          <p:nvPr/>
        </p:nvSpPr>
        <p:spPr>
          <a:xfrm>
            <a:off x="2351405" y="3310255"/>
            <a:ext cx="921170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dirty="0">
                <a:solidFill>
                  <a:schemeClr val="dk1"/>
                </a:solidFill>
                <a:latin typeface="Arial" panose="020B0604020202020204"/>
                <a:ea typeface="Arial" panose="020B0604020202020204"/>
                <a:cs typeface="Arial" panose="020B0604020202020204"/>
                <a:sym typeface="Arial" panose="020B0604020202020204"/>
              </a:rPr>
              <a:t>4、</a:t>
            </a:r>
            <a:r>
              <a:rPr kumimoji="1" lang="ja-JP" altLang="en-US" sz="2400" dirty="0">
                <a:sym typeface="+mn-ea"/>
              </a:rPr>
              <a:t>リアプノフ制御器</a:t>
            </a:r>
            <a:endParaRPr sz="24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79" name="Google Shape;179;p26"/>
          <p:cNvSpPr txBox="1"/>
          <p:nvPr/>
        </p:nvSpPr>
        <p:spPr>
          <a:xfrm>
            <a:off x="2351405" y="3987916"/>
            <a:ext cx="4155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dirty="0">
                <a:solidFill>
                  <a:schemeClr val="dk1"/>
                </a:solidFill>
                <a:latin typeface="Arial" panose="020B0604020202020204"/>
                <a:ea typeface="Arial" panose="020B0604020202020204"/>
                <a:cs typeface="Arial" panose="020B0604020202020204"/>
                <a:sym typeface="Arial" panose="020B0604020202020204"/>
              </a:rPr>
              <a:t>5、</a:t>
            </a:r>
            <a:r>
              <a:rPr lang="ja-JP" sz="2400" dirty="0">
                <a:solidFill>
                  <a:schemeClr val="dk1"/>
                </a:solidFill>
              </a:rPr>
              <a:t>車両ダイナミクスモデル</a:t>
            </a:r>
          </a:p>
        </p:txBody>
      </p:sp>
      <p:sp>
        <p:nvSpPr>
          <p:cNvPr id="180" name="Google Shape;180;p26"/>
          <p:cNvSpPr txBox="1"/>
          <p:nvPr/>
        </p:nvSpPr>
        <p:spPr>
          <a:xfrm>
            <a:off x="2351405" y="4741050"/>
            <a:ext cx="4155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dirty="0">
                <a:solidFill>
                  <a:schemeClr val="dk1"/>
                </a:solidFill>
                <a:latin typeface="Arial" panose="020B0604020202020204"/>
                <a:ea typeface="Arial" panose="020B0604020202020204"/>
                <a:cs typeface="Arial" panose="020B0604020202020204"/>
                <a:sym typeface="Arial" panose="020B0604020202020204"/>
              </a:rPr>
              <a:t>6、</a:t>
            </a:r>
            <a:r>
              <a:rPr lang="ja-JP" sz="2400" dirty="0">
                <a:solidFill>
                  <a:schemeClr val="dk1"/>
                </a:solidFill>
              </a:rPr>
              <a:t>障害物の検出と回避</a:t>
            </a:r>
            <a:endParaRPr sz="2400" dirty="0"/>
          </a:p>
        </p:txBody>
      </p:sp>
      <p:sp>
        <p:nvSpPr>
          <p:cNvPr id="181" name="Google Shape;181;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a:t>
            </a:fld>
            <a:endParaRPr lang="ja-JP"/>
          </a:p>
        </p:txBody>
      </p:sp>
      <p:sp>
        <p:nvSpPr>
          <p:cNvPr id="182" name="Google Shape;182;p26"/>
          <p:cNvSpPr txBox="1"/>
          <p:nvPr/>
        </p:nvSpPr>
        <p:spPr>
          <a:xfrm>
            <a:off x="2362200" y="5479390"/>
            <a:ext cx="4155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400" dirty="0">
                <a:solidFill>
                  <a:schemeClr val="dk1"/>
                </a:solidFill>
              </a:rPr>
              <a:t>7</a:t>
            </a:r>
            <a:r>
              <a:rPr lang="ja-JP" sz="2400" dirty="0">
                <a:solidFill>
                  <a:schemeClr val="dk1"/>
                </a:solidFill>
                <a:latin typeface="Arial" panose="020B0604020202020204"/>
                <a:ea typeface="Arial" panose="020B0604020202020204"/>
                <a:cs typeface="Arial" panose="020B0604020202020204"/>
                <a:sym typeface="Arial" panose="020B0604020202020204"/>
              </a:rPr>
              <a:t>、</a:t>
            </a:r>
            <a:r>
              <a:rPr lang="ja-JP" sz="2400" dirty="0">
                <a:solidFill>
                  <a:schemeClr val="dk1"/>
                </a:solidFill>
              </a:rPr>
              <a:t>まとめ</a:t>
            </a:r>
            <a:endParaRPr sz="24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45" descr="図形"/>
          <p:cNvPicPr preferRelativeResize="0">
            <a:picLocks noGrp="1"/>
          </p:cNvPicPr>
          <p:nvPr>
            <p:ph type="body" idx="1"/>
          </p:nvPr>
        </p:nvPicPr>
        <p:blipFill rotWithShape="1">
          <a:blip r:embed="rId3"/>
          <a:srcRect/>
          <a:stretch>
            <a:fillRect/>
          </a:stretch>
        </p:blipFill>
        <p:spPr>
          <a:xfrm>
            <a:off x="1270" y="-266"/>
            <a:ext cx="12192000" cy="1137600"/>
          </a:xfrm>
          <a:prstGeom prst="rect">
            <a:avLst/>
          </a:prstGeom>
          <a:noFill/>
          <a:ln>
            <a:noFill/>
          </a:ln>
        </p:spPr>
      </p:pic>
      <p:sp>
        <p:nvSpPr>
          <p:cNvPr id="425" name="Google Shape;425;p45"/>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5、</a:t>
            </a:r>
            <a:r>
              <a:rPr lang="ja-JP" altLang="ja-JP" sz="4400" dirty="0">
                <a:solidFill>
                  <a:schemeClr val="dk1"/>
                </a:solidFill>
              </a:rPr>
              <a:t>車両ダイナミクスモデル</a:t>
            </a:r>
            <a:endParaRPr lang="ja-JP" dirty="0"/>
          </a:p>
        </p:txBody>
      </p:sp>
      <p:sp>
        <p:nvSpPr>
          <p:cNvPr id="426" name="Google Shape;426;p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20</a:t>
            </a:fld>
            <a:endParaRPr lang="ja-JP"/>
          </a:p>
        </p:txBody>
      </p:sp>
      <p:sp>
        <p:nvSpPr>
          <p:cNvPr id="427" name="Google Shape;427;p45"/>
          <p:cNvSpPr txBox="1"/>
          <p:nvPr/>
        </p:nvSpPr>
        <p:spPr>
          <a:xfrm>
            <a:off x="968375" y="1532900"/>
            <a:ext cx="4786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solidFill>
                  <a:schemeClr val="dk1"/>
                </a:solidFill>
                <a:latin typeface="Arial" panose="020B0604020202020204"/>
                <a:ea typeface="Arial" panose="020B0604020202020204"/>
                <a:cs typeface="Arial" panose="020B0604020202020204"/>
                <a:sym typeface="Arial" panose="020B0604020202020204"/>
              </a:rPr>
              <a:t> 2</a:t>
            </a:r>
            <a:r>
              <a:rPr lang="ja-JP" altLang="en-US" sz="2000" dirty="0">
                <a:solidFill>
                  <a:schemeClr val="dk1"/>
                </a:solidFill>
                <a:latin typeface="Arial" panose="020B0604020202020204"/>
                <a:ea typeface="Arial" panose="020B0604020202020204"/>
                <a:cs typeface="Arial" panose="020B0604020202020204"/>
                <a:sym typeface="Arial" panose="020B0604020202020204"/>
              </a:rPr>
              <a:t>輪差動モデル</a:t>
            </a:r>
            <a:endParaRPr sz="20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28" name="Google Shape;428;p45"/>
          <p:cNvSpPr txBox="1"/>
          <p:nvPr/>
        </p:nvSpPr>
        <p:spPr>
          <a:xfrm>
            <a:off x="1293993" y="4955801"/>
            <a:ext cx="3383400"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1800" dirty="0">
                <a:solidFill>
                  <a:schemeClr val="dk1"/>
                </a:solidFill>
                <a:latin typeface="Arial" panose="020B0604020202020204"/>
                <a:ea typeface="Arial" panose="020B0604020202020204"/>
                <a:cs typeface="Arial" panose="020B0604020202020204"/>
                <a:sym typeface="Arial" panose="020B0604020202020204"/>
              </a:rPr>
              <a:t>V:</a:t>
            </a:r>
            <a:r>
              <a:rPr lang="ja-JP" altLang="en-US" sz="1800" dirty="0">
                <a:solidFill>
                  <a:schemeClr val="dk1"/>
                </a:solidFill>
                <a:latin typeface="Arial" panose="020B0604020202020204"/>
                <a:ea typeface="Arial" panose="020B0604020202020204"/>
                <a:cs typeface="Arial" panose="020B0604020202020204"/>
                <a:sym typeface="Arial" panose="020B0604020202020204"/>
              </a:rPr>
              <a:t>ロボットの前進速度</a:t>
            </a:r>
            <a:endParaRPr lang="en-US" altLang="ja-JP" sz="1800"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l-GR" altLang="ja-JP" sz="1800" dirty="0">
                <a:solidFill>
                  <a:schemeClr val="dk1"/>
                </a:solidFill>
                <a:latin typeface="Arial" panose="020B0604020202020204"/>
                <a:ea typeface="Arial" panose="020B0604020202020204"/>
                <a:cs typeface="Arial" panose="020B0604020202020204"/>
                <a:sym typeface="Arial" panose="020B0604020202020204"/>
              </a:rPr>
              <a:t>ω:</a:t>
            </a:r>
            <a:r>
              <a:rPr lang="ja-JP" altLang="en-US" sz="1800" dirty="0">
                <a:solidFill>
                  <a:schemeClr val="dk1"/>
                </a:solidFill>
                <a:latin typeface="Arial" panose="020B0604020202020204"/>
                <a:ea typeface="Arial" panose="020B0604020202020204"/>
                <a:cs typeface="Arial" panose="020B0604020202020204"/>
                <a:sym typeface="Arial" panose="020B0604020202020204"/>
              </a:rPr>
              <a:t>ロボットの</a:t>
            </a:r>
            <a:r>
              <a:rPr lang="ja-JP" altLang="en-US" sz="1800" dirty="0">
                <a:solidFill>
                  <a:schemeClr val="dk1"/>
                </a:solidFill>
              </a:rPr>
              <a:t>角速度</a:t>
            </a:r>
            <a:endParaRPr lang="en-US" altLang="ja-JP" sz="1800"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altLang="zh-CN" sz="1800" dirty="0">
                <a:solidFill>
                  <a:schemeClr val="dk1"/>
                </a:solidFill>
              </a:rPr>
              <a:t>R:</a:t>
            </a:r>
            <a:r>
              <a:rPr lang="ja-JP" altLang="en-US" sz="1800" dirty="0">
                <a:solidFill>
                  <a:schemeClr val="dk1"/>
                </a:solidFill>
              </a:rPr>
              <a:t>タイヤの半径</a:t>
            </a:r>
            <a:endParaRPr lang="en-US" altLang="ja-JP" sz="1800" dirty="0">
              <a:solidFill>
                <a:schemeClr val="dk1"/>
              </a:solidFill>
            </a:endParaRPr>
          </a:p>
          <a:p>
            <a:pPr marL="0" marR="0" lvl="0" indent="0" algn="l" rtl="0">
              <a:spcBef>
                <a:spcPts val="0"/>
              </a:spcBef>
              <a:spcAft>
                <a:spcPts val="0"/>
              </a:spcAft>
              <a:buNone/>
            </a:pPr>
            <a:r>
              <a:rPr lang="en-US" altLang="ja-JP" sz="1800" dirty="0">
                <a:solidFill>
                  <a:schemeClr val="dk1"/>
                </a:solidFill>
                <a:latin typeface="Arial" panose="020B0604020202020204"/>
                <a:ea typeface="Arial" panose="020B0604020202020204"/>
                <a:cs typeface="Arial" panose="020B0604020202020204"/>
                <a:sym typeface="Arial" panose="020B0604020202020204"/>
              </a:rPr>
              <a:t>L:</a:t>
            </a:r>
            <a:r>
              <a:rPr lang="ja-JP" altLang="en-US" sz="1800" dirty="0">
                <a:solidFill>
                  <a:schemeClr val="dk1"/>
                </a:solidFill>
                <a:latin typeface="Arial" panose="020B0604020202020204"/>
                <a:ea typeface="Arial" panose="020B0604020202020204"/>
                <a:cs typeface="Arial" panose="020B0604020202020204"/>
                <a:sym typeface="Arial" panose="020B0604020202020204"/>
              </a:rPr>
              <a:t>ロボットの幅</a:t>
            </a:r>
          </a:p>
        </p:txBody>
      </p:sp>
      <p:pic>
        <p:nvPicPr>
          <p:cNvPr id="429" name="Google Shape;429;p45"/>
          <p:cNvPicPr preferRelativeResize="0"/>
          <p:nvPr/>
        </p:nvPicPr>
        <p:blipFill>
          <a:blip r:embed="rId4"/>
          <a:stretch>
            <a:fillRect/>
          </a:stretch>
        </p:blipFill>
        <p:spPr>
          <a:xfrm>
            <a:off x="5906975" y="1478324"/>
            <a:ext cx="5180392" cy="4725625"/>
          </a:xfrm>
          <a:prstGeom prst="rect">
            <a:avLst/>
          </a:prstGeom>
          <a:noFill/>
          <a:ln>
            <a:noFill/>
          </a:ln>
        </p:spPr>
      </p:pic>
      <p:pic>
        <p:nvPicPr>
          <p:cNvPr id="430" name="Google Shape;430;p45"/>
          <p:cNvPicPr preferRelativeResize="0"/>
          <p:nvPr/>
        </p:nvPicPr>
        <p:blipFill>
          <a:blip r:embed="rId5"/>
          <a:stretch>
            <a:fillRect/>
          </a:stretch>
        </p:blipFill>
        <p:spPr>
          <a:xfrm>
            <a:off x="1429968" y="2051375"/>
            <a:ext cx="2667000" cy="609600"/>
          </a:xfrm>
          <a:prstGeom prst="rect">
            <a:avLst/>
          </a:prstGeom>
          <a:noFill/>
          <a:ln>
            <a:noFill/>
          </a:ln>
        </p:spPr>
      </p:pic>
      <p:pic>
        <p:nvPicPr>
          <p:cNvPr id="431" name="Google Shape;431;p45"/>
          <p:cNvPicPr preferRelativeResize="0"/>
          <p:nvPr/>
        </p:nvPicPr>
        <p:blipFill>
          <a:blip r:embed="rId6"/>
          <a:stretch>
            <a:fillRect/>
          </a:stretch>
        </p:blipFill>
        <p:spPr>
          <a:xfrm>
            <a:off x="1144218" y="2686857"/>
            <a:ext cx="3238500" cy="685800"/>
          </a:xfrm>
          <a:prstGeom prst="rect">
            <a:avLst/>
          </a:prstGeom>
          <a:noFill/>
          <a:ln>
            <a:noFill/>
          </a:ln>
        </p:spPr>
      </p:pic>
      <p:pic>
        <p:nvPicPr>
          <p:cNvPr id="432" name="Google Shape;432;p45"/>
          <p:cNvPicPr preferRelativeResize="0"/>
          <p:nvPr/>
        </p:nvPicPr>
        <p:blipFill>
          <a:blip r:embed="rId7"/>
          <a:stretch>
            <a:fillRect/>
          </a:stretch>
        </p:blipFill>
        <p:spPr>
          <a:xfrm>
            <a:off x="1293993" y="3405907"/>
            <a:ext cx="3209925" cy="128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46" descr="図形"/>
          <p:cNvPicPr preferRelativeResize="0">
            <a:picLocks noGrp="1"/>
          </p:cNvPicPr>
          <p:nvPr>
            <p:ph type="body" idx="1"/>
          </p:nvPr>
        </p:nvPicPr>
        <p:blipFill rotWithShape="1">
          <a:blip r:embed="rId3"/>
          <a:srcRect/>
          <a:stretch>
            <a:fillRect/>
          </a:stretch>
        </p:blipFill>
        <p:spPr>
          <a:xfrm>
            <a:off x="0" y="3544"/>
            <a:ext cx="12192000" cy="1137600"/>
          </a:xfrm>
          <a:prstGeom prst="rect">
            <a:avLst/>
          </a:prstGeom>
          <a:noFill/>
          <a:ln>
            <a:noFill/>
          </a:ln>
        </p:spPr>
      </p:pic>
      <p:sp>
        <p:nvSpPr>
          <p:cNvPr id="439" name="Google Shape;439;p46"/>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5、</a:t>
            </a:r>
            <a:r>
              <a:rPr lang="ja-JP" altLang="ja-JP" sz="4400" dirty="0">
                <a:solidFill>
                  <a:schemeClr val="dk1"/>
                </a:solidFill>
              </a:rPr>
              <a:t>車両ダイナミクスモデル</a:t>
            </a:r>
            <a:endParaRPr lang="ja-JP" dirty="0"/>
          </a:p>
        </p:txBody>
      </p:sp>
      <p:sp>
        <p:nvSpPr>
          <p:cNvPr id="440" name="Google Shape;440;p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21</a:t>
            </a:fld>
            <a:endParaRPr lang="ja-JP"/>
          </a:p>
        </p:txBody>
      </p:sp>
      <p:pic>
        <p:nvPicPr>
          <p:cNvPr id="441" name="Google Shape;441;p46"/>
          <p:cNvPicPr preferRelativeResize="0"/>
          <p:nvPr/>
        </p:nvPicPr>
        <p:blipFill rotWithShape="1">
          <a:blip r:embed="rId4"/>
          <a:srcRect l="16239" t="15136" r="17289" b="16496"/>
          <a:stretch>
            <a:fillRect/>
          </a:stretch>
        </p:blipFill>
        <p:spPr>
          <a:xfrm>
            <a:off x="2157727" y="1932969"/>
            <a:ext cx="7824473" cy="4538980"/>
          </a:xfrm>
          <a:prstGeom prst="rect">
            <a:avLst/>
          </a:prstGeom>
          <a:noFill/>
          <a:ln>
            <a:noFill/>
          </a:ln>
        </p:spPr>
      </p:pic>
      <p:sp>
        <p:nvSpPr>
          <p:cNvPr id="2" name="Google Shape;427;p45">
            <a:extLst>
              <a:ext uri="{FF2B5EF4-FFF2-40B4-BE49-F238E27FC236}">
                <a16:creationId xmlns:a16="http://schemas.microsoft.com/office/drawing/2014/main" id="{34D9B9C9-C8B3-010F-1A57-A55DB25E5945}"/>
              </a:ext>
            </a:extLst>
          </p:cNvPr>
          <p:cNvSpPr txBox="1"/>
          <p:nvPr/>
        </p:nvSpPr>
        <p:spPr>
          <a:xfrm>
            <a:off x="968375" y="1532900"/>
            <a:ext cx="4786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ja-JP" sz="2000" dirty="0">
                <a:solidFill>
                  <a:schemeClr val="dk1"/>
                </a:solidFill>
                <a:latin typeface="Arial" panose="020B0604020202020204"/>
                <a:ea typeface="Arial" panose="020B0604020202020204"/>
                <a:cs typeface="Arial" panose="020B0604020202020204"/>
                <a:sym typeface="Arial" panose="020B0604020202020204"/>
              </a:rPr>
              <a:t> 3</a:t>
            </a:r>
            <a:r>
              <a:rPr lang="ja-JP" altLang="en-US" sz="2000" dirty="0">
                <a:solidFill>
                  <a:schemeClr val="dk1"/>
                </a:solidFill>
                <a:latin typeface="Arial" panose="020B0604020202020204"/>
                <a:ea typeface="Arial" panose="020B0604020202020204"/>
                <a:cs typeface="Arial" panose="020B0604020202020204"/>
                <a:sym typeface="Arial" panose="020B0604020202020204"/>
              </a:rPr>
              <a:t>輪差動モデル</a:t>
            </a:r>
            <a:endParaRPr sz="2000"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47" descr="図形"/>
          <p:cNvPicPr preferRelativeResize="0">
            <a:picLocks noGrp="1"/>
          </p:cNvPicPr>
          <p:nvPr>
            <p:ph type="body" idx="1"/>
          </p:nvPr>
        </p:nvPicPr>
        <p:blipFill rotWithShape="1">
          <a:blip r:embed="rId3"/>
          <a:srcRect/>
          <a:stretch>
            <a:fillRect/>
          </a:stretch>
        </p:blipFill>
        <p:spPr>
          <a:xfrm>
            <a:off x="0" y="3544"/>
            <a:ext cx="12192000" cy="1137600"/>
          </a:xfrm>
          <a:prstGeom prst="rect">
            <a:avLst/>
          </a:prstGeom>
          <a:noFill/>
          <a:ln>
            <a:noFill/>
          </a:ln>
        </p:spPr>
      </p:pic>
      <p:sp>
        <p:nvSpPr>
          <p:cNvPr id="449" name="Google Shape;449;p47"/>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5、</a:t>
            </a:r>
            <a:r>
              <a:rPr lang="ja-JP" altLang="ja-JP" sz="4400" dirty="0">
                <a:solidFill>
                  <a:schemeClr val="dk1"/>
                </a:solidFill>
              </a:rPr>
              <a:t>車両ダイナミクスモデル</a:t>
            </a:r>
            <a:endParaRPr lang="ja-JP" dirty="0"/>
          </a:p>
        </p:txBody>
      </p:sp>
      <p:sp>
        <p:nvSpPr>
          <p:cNvPr id="450" name="Google Shape;450;p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22</a:t>
            </a:fld>
            <a:endParaRPr lang="ja-JP"/>
          </a:p>
        </p:txBody>
      </p:sp>
      <p:pic>
        <p:nvPicPr>
          <p:cNvPr id="451" name="Google Shape;451;p47"/>
          <p:cNvPicPr preferRelativeResize="0"/>
          <p:nvPr/>
        </p:nvPicPr>
        <p:blipFill rotWithShape="1">
          <a:blip r:embed="rId4"/>
          <a:srcRect/>
          <a:stretch>
            <a:fillRect/>
          </a:stretch>
        </p:blipFill>
        <p:spPr>
          <a:xfrm>
            <a:off x="993899" y="2433999"/>
            <a:ext cx="9167225" cy="3623725"/>
          </a:xfrm>
          <a:prstGeom prst="rect">
            <a:avLst/>
          </a:prstGeom>
          <a:noFill/>
          <a:ln>
            <a:noFill/>
          </a:ln>
        </p:spPr>
      </p:pic>
      <p:sp>
        <p:nvSpPr>
          <p:cNvPr id="2" name="正方形/長方形 1">
            <a:extLst>
              <a:ext uri="{FF2B5EF4-FFF2-40B4-BE49-F238E27FC236}">
                <a16:creationId xmlns:a16="http://schemas.microsoft.com/office/drawing/2014/main" id="{02E6810A-237C-C60F-175B-F24147019288}"/>
              </a:ext>
            </a:extLst>
          </p:cNvPr>
          <p:cNvSpPr/>
          <p:nvPr/>
        </p:nvSpPr>
        <p:spPr>
          <a:xfrm>
            <a:off x="1206500" y="3098800"/>
            <a:ext cx="824376"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2BC0C28-348A-A7BE-4198-D791F04C912C}"/>
              </a:ext>
            </a:extLst>
          </p:cNvPr>
          <p:cNvSpPr/>
          <p:nvPr/>
        </p:nvSpPr>
        <p:spPr>
          <a:xfrm>
            <a:off x="5271624" y="3098800"/>
            <a:ext cx="1230776"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車両ル</a:t>
            </a:r>
          </a:p>
        </p:txBody>
      </p:sp>
      <p:sp>
        <p:nvSpPr>
          <p:cNvPr id="5" name="正方形/長方形 4">
            <a:extLst>
              <a:ext uri="{FF2B5EF4-FFF2-40B4-BE49-F238E27FC236}">
                <a16:creationId xmlns:a16="http://schemas.microsoft.com/office/drawing/2014/main" id="{B7496E8C-5EFE-B05C-A3E1-BA5EB235F416}"/>
              </a:ext>
            </a:extLst>
          </p:cNvPr>
          <p:cNvSpPr/>
          <p:nvPr/>
        </p:nvSpPr>
        <p:spPr>
          <a:xfrm>
            <a:off x="2997200" y="4635500"/>
            <a:ext cx="800100" cy="165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車輪モデル</a:t>
            </a:r>
          </a:p>
        </p:txBody>
      </p:sp>
      <p:sp>
        <p:nvSpPr>
          <p:cNvPr id="8" name="正方形/長方形 7">
            <a:extLst>
              <a:ext uri="{FF2B5EF4-FFF2-40B4-BE49-F238E27FC236}">
                <a16:creationId xmlns:a16="http://schemas.microsoft.com/office/drawing/2014/main" id="{C3679712-C4F8-1323-64BC-05D6128CA084}"/>
              </a:ext>
            </a:extLst>
          </p:cNvPr>
          <p:cNvSpPr/>
          <p:nvPr/>
        </p:nvSpPr>
        <p:spPr>
          <a:xfrm>
            <a:off x="5474824" y="4578262"/>
            <a:ext cx="824376" cy="20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8E0557C-06F4-C5A9-9171-1A71DB1CABD8}"/>
              </a:ext>
            </a:extLst>
          </p:cNvPr>
          <p:cNvSpPr/>
          <p:nvPr/>
        </p:nvSpPr>
        <p:spPr>
          <a:xfrm>
            <a:off x="7881474" y="4609924"/>
            <a:ext cx="983126" cy="1459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813ABD7-6DF3-4535-C659-255739C831DF}"/>
              </a:ext>
            </a:extLst>
          </p:cNvPr>
          <p:cNvSpPr txBox="1"/>
          <p:nvPr/>
        </p:nvSpPr>
        <p:spPr>
          <a:xfrm>
            <a:off x="1060450" y="2951217"/>
            <a:ext cx="1104900" cy="523220"/>
          </a:xfrm>
          <a:prstGeom prst="rect">
            <a:avLst/>
          </a:prstGeom>
          <a:noFill/>
        </p:spPr>
        <p:txBody>
          <a:bodyPr wrap="square" rtlCol="0">
            <a:spAutoFit/>
          </a:bodyPr>
          <a:lstStyle/>
          <a:p>
            <a:r>
              <a:rPr kumimoji="1" lang="ja-JP" altLang="en-US" dirty="0"/>
              <a:t>ドライバーモデル</a:t>
            </a:r>
          </a:p>
        </p:txBody>
      </p:sp>
      <p:sp>
        <p:nvSpPr>
          <p:cNvPr id="12" name="テキスト ボックス 11">
            <a:extLst>
              <a:ext uri="{FF2B5EF4-FFF2-40B4-BE49-F238E27FC236}">
                <a16:creationId xmlns:a16="http://schemas.microsoft.com/office/drawing/2014/main" id="{A5F3973A-06A2-BCA8-51DE-8241799558C9}"/>
              </a:ext>
            </a:extLst>
          </p:cNvPr>
          <p:cNvSpPr txBox="1"/>
          <p:nvPr/>
        </p:nvSpPr>
        <p:spPr>
          <a:xfrm>
            <a:off x="5345838" y="3046511"/>
            <a:ext cx="1082348" cy="307777"/>
          </a:xfrm>
          <a:prstGeom prst="rect">
            <a:avLst/>
          </a:prstGeom>
          <a:noFill/>
        </p:spPr>
        <p:txBody>
          <a:bodyPr wrap="none" rtlCol="0">
            <a:spAutoFit/>
          </a:bodyPr>
          <a:lstStyle/>
          <a:p>
            <a:r>
              <a:rPr kumimoji="1" lang="ja-JP" altLang="en-US" dirty="0"/>
              <a:t>車両モデル</a:t>
            </a:r>
          </a:p>
        </p:txBody>
      </p:sp>
      <p:sp>
        <p:nvSpPr>
          <p:cNvPr id="13" name="テキスト ボックス 12">
            <a:extLst>
              <a:ext uri="{FF2B5EF4-FFF2-40B4-BE49-F238E27FC236}">
                <a16:creationId xmlns:a16="http://schemas.microsoft.com/office/drawing/2014/main" id="{81D7D357-43E4-A791-8505-01B9BA6DBD3D}"/>
              </a:ext>
            </a:extLst>
          </p:cNvPr>
          <p:cNvSpPr txBox="1"/>
          <p:nvPr/>
        </p:nvSpPr>
        <p:spPr>
          <a:xfrm>
            <a:off x="2856076" y="4564161"/>
            <a:ext cx="1082348" cy="307777"/>
          </a:xfrm>
          <a:prstGeom prst="rect">
            <a:avLst/>
          </a:prstGeom>
          <a:noFill/>
        </p:spPr>
        <p:txBody>
          <a:bodyPr wrap="none" rtlCol="0">
            <a:spAutoFit/>
          </a:bodyPr>
          <a:lstStyle/>
          <a:p>
            <a:r>
              <a:rPr kumimoji="1" lang="ja-JP" altLang="en-US" dirty="0"/>
              <a:t>車輪モデル</a:t>
            </a:r>
          </a:p>
        </p:txBody>
      </p:sp>
      <p:sp>
        <p:nvSpPr>
          <p:cNvPr id="14" name="テキスト ボックス 13">
            <a:extLst>
              <a:ext uri="{FF2B5EF4-FFF2-40B4-BE49-F238E27FC236}">
                <a16:creationId xmlns:a16="http://schemas.microsoft.com/office/drawing/2014/main" id="{EC23751D-8632-1DD7-F658-77AAAEF36684}"/>
              </a:ext>
            </a:extLst>
          </p:cNvPr>
          <p:cNvSpPr txBox="1"/>
          <p:nvPr/>
        </p:nvSpPr>
        <p:spPr>
          <a:xfrm>
            <a:off x="5271624" y="4578261"/>
            <a:ext cx="1261884" cy="307777"/>
          </a:xfrm>
          <a:prstGeom prst="rect">
            <a:avLst/>
          </a:prstGeom>
          <a:noFill/>
        </p:spPr>
        <p:txBody>
          <a:bodyPr wrap="none" rtlCol="0">
            <a:spAutoFit/>
          </a:bodyPr>
          <a:lstStyle/>
          <a:p>
            <a:r>
              <a:rPr kumimoji="1" lang="ja-JP" altLang="en-US" dirty="0"/>
              <a:t>タイヤモデル</a:t>
            </a:r>
          </a:p>
        </p:txBody>
      </p:sp>
      <p:sp>
        <p:nvSpPr>
          <p:cNvPr id="15" name="テキスト ボックス 14">
            <a:extLst>
              <a:ext uri="{FF2B5EF4-FFF2-40B4-BE49-F238E27FC236}">
                <a16:creationId xmlns:a16="http://schemas.microsoft.com/office/drawing/2014/main" id="{A4510465-CE84-EAD1-9420-512816C7E241}"/>
              </a:ext>
            </a:extLst>
          </p:cNvPr>
          <p:cNvSpPr txBox="1"/>
          <p:nvPr/>
        </p:nvSpPr>
        <p:spPr>
          <a:xfrm>
            <a:off x="7742095" y="4473685"/>
            <a:ext cx="1261884" cy="307777"/>
          </a:xfrm>
          <a:prstGeom prst="rect">
            <a:avLst/>
          </a:prstGeom>
          <a:noFill/>
        </p:spPr>
        <p:txBody>
          <a:bodyPr wrap="none" rtlCol="0">
            <a:spAutoFit/>
          </a:bodyPr>
          <a:lstStyle/>
          <a:p>
            <a:r>
              <a:rPr kumimoji="1" lang="ja-JP" altLang="en-US" dirty="0"/>
              <a:t>運動学モデル</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48" descr="図形"/>
          <p:cNvPicPr preferRelativeResize="0">
            <a:picLocks noGrp="1"/>
          </p:cNvPicPr>
          <p:nvPr>
            <p:ph type="body" idx="1"/>
          </p:nvPr>
        </p:nvPicPr>
        <p:blipFill rotWithShape="1">
          <a:blip r:embed="rId3"/>
          <a:srcRect/>
          <a:stretch>
            <a:fillRect/>
          </a:stretch>
        </p:blipFill>
        <p:spPr>
          <a:xfrm>
            <a:off x="0" y="3544"/>
            <a:ext cx="12192000" cy="1137600"/>
          </a:xfrm>
          <a:prstGeom prst="rect">
            <a:avLst/>
          </a:prstGeom>
          <a:noFill/>
          <a:ln>
            <a:noFill/>
          </a:ln>
        </p:spPr>
      </p:pic>
      <p:sp>
        <p:nvSpPr>
          <p:cNvPr id="459" name="Google Shape;459;p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smtClean="0"/>
              <a:t>23</a:t>
            </a:fld>
            <a:endParaRPr lang="ja-JP"/>
          </a:p>
        </p:txBody>
      </p:sp>
      <p:pic>
        <p:nvPicPr>
          <p:cNvPr id="460" name="Google Shape;460;p48"/>
          <p:cNvPicPr preferRelativeResize="0"/>
          <p:nvPr/>
        </p:nvPicPr>
        <p:blipFill rotWithShape="1">
          <a:blip r:embed="rId4"/>
          <a:srcRect t="15697" r="71987" b="69930"/>
          <a:stretch/>
        </p:blipFill>
        <p:spPr>
          <a:xfrm>
            <a:off x="669289" y="1839705"/>
            <a:ext cx="2216151" cy="620316"/>
          </a:xfrm>
          <a:prstGeom prst="rect">
            <a:avLst/>
          </a:prstGeom>
          <a:noFill/>
          <a:ln>
            <a:noFill/>
          </a:ln>
        </p:spPr>
      </p:pic>
      <p:pic>
        <p:nvPicPr>
          <p:cNvPr id="463" name="Google Shape;463;p48"/>
          <p:cNvPicPr preferRelativeResize="0"/>
          <p:nvPr/>
        </p:nvPicPr>
        <p:blipFill rotWithShape="1">
          <a:blip r:embed="rId5"/>
          <a:srcRect l="21545" t="48331" r="2372" b="19069"/>
          <a:stretch/>
        </p:blipFill>
        <p:spPr>
          <a:xfrm>
            <a:off x="6832465" y="3715807"/>
            <a:ext cx="4999584" cy="676747"/>
          </a:xfrm>
          <a:prstGeom prst="rect">
            <a:avLst/>
          </a:prstGeom>
          <a:noFill/>
          <a:ln>
            <a:noFill/>
          </a:ln>
        </p:spPr>
      </p:pic>
      <p:pic>
        <p:nvPicPr>
          <p:cNvPr id="2" name="Google Shape;460;p48">
            <a:extLst>
              <a:ext uri="{FF2B5EF4-FFF2-40B4-BE49-F238E27FC236}">
                <a16:creationId xmlns:a16="http://schemas.microsoft.com/office/drawing/2014/main" id="{ED3CBA07-82D6-F08F-6E04-08428C3217D4}"/>
              </a:ext>
            </a:extLst>
          </p:cNvPr>
          <p:cNvPicPr preferRelativeResize="0"/>
          <p:nvPr/>
        </p:nvPicPr>
        <p:blipFill rotWithShape="1">
          <a:blip r:embed="rId4"/>
          <a:srcRect l="5534" t="83539"/>
          <a:stretch/>
        </p:blipFill>
        <p:spPr>
          <a:xfrm>
            <a:off x="434340" y="4787542"/>
            <a:ext cx="5661660" cy="697157"/>
          </a:xfrm>
          <a:prstGeom prst="rect">
            <a:avLst/>
          </a:prstGeom>
          <a:noFill/>
          <a:ln>
            <a:noFill/>
          </a:ln>
        </p:spPr>
      </p:pic>
      <p:sp>
        <p:nvSpPr>
          <p:cNvPr id="3" name="Google Shape;449;p47">
            <a:extLst>
              <a:ext uri="{FF2B5EF4-FFF2-40B4-BE49-F238E27FC236}">
                <a16:creationId xmlns:a16="http://schemas.microsoft.com/office/drawing/2014/main" id="{5ECEA219-A5DB-0B7C-2FFA-AC4BAA0B0BCC}"/>
              </a:ext>
            </a:extLst>
          </p:cNvPr>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5、</a:t>
            </a:r>
            <a:r>
              <a:rPr lang="ja-JP" altLang="ja-JP" sz="4400" dirty="0">
                <a:solidFill>
                  <a:schemeClr val="dk1"/>
                </a:solidFill>
              </a:rPr>
              <a:t>車両ダイナミクスモデル</a:t>
            </a:r>
            <a:endParaRPr lang="ja-JP" dirty="0"/>
          </a:p>
        </p:txBody>
      </p:sp>
      <p:pic>
        <p:nvPicPr>
          <p:cNvPr id="4" name="Google Shape;460;p48">
            <a:extLst>
              <a:ext uri="{FF2B5EF4-FFF2-40B4-BE49-F238E27FC236}">
                <a16:creationId xmlns:a16="http://schemas.microsoft.com/office/drawing/2014/main" id="{A77BEB53-2576-4ACC-01BE-5506B3BB31F5}"/>
              </a:ext>
            </a:extLst>
          </p:cNvPr>
          <p:cNvPicPr preferRelativeResize="0"/>
          <p:nvPr/>
        </p:nvPicPr>
        <p:blipFill rotWithShape="1">
          <a:blip r:embed="rId4"/>
          <a:srcRect l="14975" t="37008" r="1592" b="47272"/>
          <a:stretch/>
        </p:blipFill>
        <p:spPr>
          <a:xfrm>
            <a:off x="434340" y="2896684"/>
            <a:ext cx="5052060" cy="576293"/>
          </a:xfrm>
          <a:prstGeom prst="rect">
            <a:avLst/>
          </a:prstGeom>
          <a:noFill/>
          <a:ln>
            <a:noFill/>
          </a:ln>
        </p:spPr>
      </p:pic>
      <p:sp>
        <p:nvSpPr>
          <p:cNvPr id="6" name="テキスト ボックス 5">
            <a:extLst>
              <a:ext uri="{FF2B5EF4-FFF2-40B4-BE49-F238E27FC236}">
                <a16:creationId xmlns:a16="http://schemas.microsoft.com/office/drawing/2014/main" id="{FF0C2949-6AE2-1329-532D-A01CB100F037}"/>
              </a:ext>
            </a:extLst>
          </p:cNvPr>
          <p:cNvSpPr txBox="1"/>
          <p:nvPr/>
        </p:nvSpPr>
        <p:spPr>
          <a:xfrm>
            <a:off x="669289" y="2523765"/>
            <a:ext cx="8007350" cy="307777"/>
          </a:xfrm>
          <a:prstGeom prst="rect">
            <a:avLst/>
          </a:prstGeom>
          <a:noFill/>
        </p:spPr>
        <p:txBody>
          <a:bodyPr wrap="square">
            <a:spAutoFit/>
          </a:bodyPr>
          <a:lstStyle/>
          <a:p>
            <a:r>
              <a:rPr lang="ja-JP" altLang="en-US" dirty="0"/>
              <a:t>車両の縦方向の動力学方程式</a:t>
            </a:r>
          </a:p>
        </p:txBody>
      </p:sp>
      <p:sp>
        <p:nvSpPr>
          <p:cNvPr id="7" name="テキスト ボックス 6">
            <a:extLst>
              <a:ext uri="{FF2B5EF4-FFF2-40B4-BE49-F238E27FC236}">
                <a16:creationId xmlns:a16="http://schemas.microsoft.com/office/drawing/2014/main" id="{EAA6AD99-5F89-5283-EB1A-C610DDD8A3FB}"/>
              </a:ext>
            </a:extLst>
          </p:cNvPr>
          <p:cNvSpPr txBox="1"/>
          <p:nvPr/>
        </p:nvSpPr>
        <p:spPr>
          <a:xfrm>
            <a:off x="373070" y="1408531"/>
            <a:ext cx="1539204" cy="338554"/>
          </a:xfrm>
          <a:prstGeom prst="rect">
            <a:avLst/>
          </a:prstGeom>
          <a:noFill/>
        </p:spPr>
        <p:txBody>
          <a:bodyPr wrap="none" rtlCol="0">
            <a:spAutoFit/>
          </a:bodyPr>
          <a:lstStyle/>
          <a:p>
            <a:r>
              <a:rPr kumimoji="1" lang="en-US" altLang="ja-JP" sz="1600" b="1" dirty="0"/>
              <a:t>1</a:t>
            </a:r>
            <a:r>
              <a:rPr kumimoji="1" lang="ja-JP" altLang="en-US" sz="1600" b="1" dirty="0"/>
              <a:t>，車両モデル</a:t>
            </a:r>
          </a:p>
        </p:txBody>
      </p:sp>
      <p:pic>
        <p:nvPicPr>
          <p:cNvPr id="8" name="Google Shape;460;p48">
            <a:extLst>
              <a:ext uri="{FF2B5EF4-FFF2-40B4-BE49-F238E27FC236}">
                <a16:creationId xmlns:a16="http://schemas.microsoft.com/office/drawing/2014/main" id="{1FBF1E5A-C999-8B49-C99A-7DB31F9AC3FD}"/>
              </a:ext>
            </a:extLst>
          </p:cNvPr>
          <p:cNvPicPr preferRelativeResize="0"/>
          <p:nvPr/>
        </p:nvPicPr>
        <p:blipFill rotWithShape="1">
          <a:blip r:embed="rId4"/>
          <a:srcRect l="11115" t="60573" r="1299" b="26515"/>
          <a:stretch/>
        </p:blipFill>
        <p:spPr>
          <a:xfrm>
            <a:off x="190310" y="3683651"/>
            <a:ext cx="5384990" cy="576293"/>
          </a:xfrm>
          <a:prstGeom prst="rect">
            <a:avLst/>
          </a:prstGeom>
          <a:noFill/>
          <a:ln>
            <a:noFill/>
          </a:ln>
        </p:spPr>
      </p:pic>
      <p:sp>
        <p:nvSpPr>
          <p:cNvPr id="10" name="テキスト ボックス 9">
            <a:extLst>
              <a:ext uri="{FF2B5EF4-FFF2-40B4-BE49-F238E27FC236}">
                <a16:creationId xmlns:a16="http://schemas.microsoft.com/office/drawing/2014/main" id="{8C23864B-95B4-1F1D-E167-9CCCD82ACF7D}"/>
              </a:ext>
            </a:extLst>
          </p:cNvPr>
          <p:cNvSpPr txBox="1"/>
          <p:nvPr/>
        </p:nvSpPr>
        <p:spPr>
          <a:xfrm>
            <a:off x="669289" y="3392917"/>
            <a:ext cx="8007350" cy="307777"/>
          </a:xfrm>
          <a:prstGeom prst="rect">
            <a:avLst/>
          </a:prstGeom>
          <a:noFill/>
        </p:spPr>
        <p:txBody>
          <a:bodyPr wrap="square">
            <a:spAutoFit/>
          </a:bodyPr>
          <a:lstStyle/>
          <a:p>
            <a:r>
              <a:rPr lang="ja-JP" altLang="en-US" dirty="0"/>
              <a:t>車両の横方向の動力学方程式</a:t>
            </a:r>
          </a:p>
        </p:txBody>
      </p:sp>
      <p:sp>
        <p:nvSpPr>
          <p:cNvPr id="12" name="テキスト ボックス 11">
            <a:extLst>
              <a:ext uri="{FF2B5EF4-FFF2-40B4-BE49-F238E27FC236}">
                <a16:creationId xmlns:a16="http://schemas.microsoft.com/office/drawing/2014/main" id="{0D02CDFE-E355-1B5B-144C-EDA9D5BB1367}"/>
              </a:ext>
            </a:extLst>
          </p:cNvPr>
          <p:cNvSpPr txBox="1"/>
          <p:nvPr/>
        </p:nvSpPr>
        <p:spPr>
          <a:xfrm>
            <a:off x="669289" y="4438808"/>
            <a:ext cx="7874000" cy="307777"/>
          </a:xfrm>
          <a:prstGeom prst="rect">
            <a:avLst/>
          </a:prstGeom>
          <a:noFill/>
        </p:spPr>
        <p:txBody>
          <a:bodyPr wrap="square">
            <a:spAutoFit/>
          </a:bodyPr>
          <a:lstStyle/>
          <a:p>
            <a:r>
              <a:rPr lang="ja-JP" altLang="en-US" dirty="0"/>
              <a:t>車両の旋回に関する動力学方程式</a:t>
            </a:r>
          </a:p>
        </p:txBody>
      </p:sp>
      <p:pic>
        <p:nvPicPr>
          <p:cNvPr id="15" name="Google Shape;463;p48">
            <a:extLst>
              <a:ext uri="{FF2B5EF4-FFF2-40B4-BE49-F238E27FC236}">
                <a16:creationId xmlns:a16="http://schemas.microsoft.com/office/drawing/2014/main" id="{60C03ADC-1500-E680-D768-69D20830B829}"/>
              </a:ext>
            </a:extLst>
          </p:cNvPr>
          <p:cNvPicPr preferRelativeResize="0"/>
          <p:nvPr/>
        </p:nvPicPr>
        <p:blipFill rotWithShape="1">
          <a:blip r:embed="rId5"/>
          <a:srcRect l="1774" t="24818" r="69371" b="40344"/>
          <a:stretch/>
        </p:blipFill>
        <p:spPr>
          <a:xfrm>
            <a:off x="7179607" y="2441534"/>
            <a:ext cx="2152650" cy="790714"/>
          </a:xfrm>
          <a:prstGeom prst="rect">
            <a:avLst/>
          </a:prstGeom>
          <a:noFill/>
          <a:ln>
            <a:noFill/>
          </a:ln>
        </p:spPr>
      </p:pic>
      <p:sp>
        <p:nvSpPr>
          <p:cNvPr id="16" name="テキスト ボックス 15">
            <a:extLst>
              <a:ext uri="{FF2B5EF4-FFF2-40B4-BE49-F238E27FC236}">
                <a16:creationId xmlns:a16="http://schemas.microsoft.com/office/drawing/2014/main" id="{805D8DC0-E5BE-7DA0-D817-80920348F4CF}"/>
              </a:ext>
            </a:extLst>
          </p:cNvPr>
          <p:cNvSpPr txBox="1"/>
          <p:nvPr/>
        </p:nvSpPr>
        <p:spPr>
          <a:xfrm>
            <a:off x="6832465" y="1926327"/>
            <a:ext cx="1745991" cy="338554"/>
          </a:xfrm>
          <a:prstGeom prst="rect">
            <a:avLst/>
          </a:prstGeom>
          <a:noFill/>
        </p:spPr>
        <p:txBody>
          <a:bodyPr wrap="none" rtlCol="0">
            <a:spAutoFit/>
          </a:bodyPr>
          <a:lstStyle/>
          <a:p>
            <a:r>
              <a:rPr kumimoji="1" lang="en-US" altLang="ja-JP" sz="1600" b="1" dirty="0"/>
              <a:t>2</a:t>
            </a:r>
            <a:r>
              <a:rPr kumimoji="1" lang="ja-JP" altLang="en-US" sz="1600" b="1" dirty="0"/>
              <a:t>，車輪モモデル</a:t>
            </a:r>
          </a:p>
        </p:txBody>
      </p:sp>
      <p:sp>
        <p:nvSpPr>
          <p:cNvPr id="18" name="テキスト ボックス 17">
            <a:extLst>
              <a:ext uri="{FF2B5EF4-FFF2-40B4-BE49-F238E27FC236}">
                <a16:creationId xmlns:a16="http://schemas.microsoft.com/office/drawing/2014/main" id="{98F1445A-5342-5707-AF55-CECB02CE497F}"/>
              </a:ext>
            </a:extLst>
          </p:cNvPr>
          <p:cNvSpPr txBox="1"/>
          <p:nvPr/>
        </p:nvSpPr>
        <p:spPr>
          <a:xfrm>
            <a:off x="6387505" y="3439171"/>
            <a:ext cx="6223000" cy="307777"/>
          </a:xfrm>
          <a:prstGeom prst="rect">
            <a:avLst/>
          </a:prstGeom>
          <a:noFill/>
        </p:spPr>
        <p:txBody>
          <a:bodyPr wrap="square">
            <a:spAutoFit/>
          </a:bodyPr>
          <a:lstStyle/>
          <a:p>
            <a:r>
              <a:rPr lang="ja-JP" altLang="en-US" dirty="0"/>
              <a:t>車輪の回転速度とトルクとの間における動力学的な関係</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49" descr="図形"/>
          <p:cNvPicPr preferRelativeResize="0">
            <a:picLocks noGrp="1"/>
          </p:cNvPicPr>
          <p:nvPr>
            <p:ph type="body" idx="1"/>
          </p:nvPr>
        </p:nvPicPr>
        <p:blipFill rotWithShape="1">
          <a:blip r:embed="rId3"/>
          <a:srcRect/>
          <a:stretch>
            <a:fillRect/>
          </a:stretch>
        </p:blipFill>
        <p:spPr>
          <a:xfrm>
            <a:off x="0" y="3544"/>
            <a:ext cx="12192000" cy="1137600"/>
          </a:xfrm>
          <a:prstGeom prst="rect">
            <a:avLst/>
          </a:prstGeom>
          <a:noFill/>
          <a:ln>
            <a:noFill/>
          </a:ln>
        </p:spPr>
      </p:pic>
      <p:sp>
        <p:nvSpPr>
          <p:cNvPr id="471" name="Google Shape;471;p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24</a:t>
            </a:fld>
            <a:endParaRPr lang="ja-JP"/>
          </a:p>
        </p:txBody>
      </p:sp>
      <p:pic>
        <p:nvPicPr>
          <p:cNvPr id="472" name="Google Shape;472;p49"/>
          <p:cNvPicPr preferRelativeResize="0"/>
          <p:nvPr/>
        </p:nvPicPr>
        <p:blipFill rotWithShape="1">
          <a:blip r:embed="rId4"/>
          <a:srcRect l="1102" t="8927" r="56408" b="81155"/>
          <a:stretch/>
        </p:blipFill>
        <p:spPr>
          <a:xfrm>
            <a:off x="850900" y="1720237"/>
            <a:ext cx="2921000" cy="673100"/>
          </a:xfrm>
          <a:prstGeom prst="rect">
            <a:avLst/>
          </a:prstGeom>
          <a:noFill/>
          <a:ln>
            <a:noFill/>
          </a:ln>
        </p:spPr>
      </p:pic>
      <p:pic>
        <p:nvPicPr>
          <p:cNvPr id="473" name="Google Shape;473;p49"/>
          <p:cNvPicPr preferRelativeResize="0"/>
          <p:nvPr/>
        </p:nvPicPr>
        <p:blipFill rotWithShape="1">
          <a:blip r:embed="rId5"/>
          <a:srcRect l="22410" b="60850"/>
          <a:stretch/>
        </p:blipFill>
        <p:spPr>
          <a:xfrm>
            <a:off x="5561012" y="2771361"/>
            <a:ext cx="4230053" cy="1267457"/>
          </a:xfrm>
          <a:prstGeom prst="rect">
            <a:avLst/>
          </a:prstGeom>
          <a:noFill/>
          <a:ln>
            <a:noFill/>
          </a:ln>
        </p:spPr>
      </p:pic>
      <p:pic>
        <p:nvPicPr>
          <p:cNvPr id="2" name="Google Shape;472;p49">
            <a:extLst>
              <a:ext uri="{FF2B5EF4-FFF2-40B4-BE49-F238E27FC236}">
                <a16:creationId xmlns:a16="http://schemas.microsoft.com/office/drawing/2014/main" id="{B676D39A-29C4-6058-CAC7-922868704A81}"/>
              </a:ext>
            </a:extLst>
          </p:cNvPr>
          <p:cNvPicPr preferRelativeResize="0"/>
          <p:nvPr/>
        </p:nvPicPr>
        <p:blipFill rotWithShape="1">
          <a:blip r:embed="rId4"/>
          <a:srcRect l="26789" t="86082"/>
          <a:stretch/>
        </p:blipFill>
        <p:spPr>
          <a:xfrm>
            <a:off x="5699125" y="2150668"/>
            <a:ext cx="4091940" cy="552450"/>
          </a:xfrm>
          <a:prstGeom prst="rect">
            <a:avLst/>
          </a:prstGeom>
          <a:noFill/>
          <a:ln>
            <a:noFill/>
          </a:ln>
        </p:spPr>
      </p:pic>
      <p:sp>
        <p:nvSpPr>
          <p:cNvPr id="3" name="Google Shape;449;p47">
            <a:extLst>
              <a:ext uri="{FF2B5EF4-FFF2-40B4-BE49-F238E27FC236}">
                <a16:creationId xmlns:a16="http://schemas.microsoft.com/office/drawing/2014/main" id="{9E9D6021-58B6-E08F-899E-D49C5D419A43}"/>
              </a:ext>
            </a:extLst>
          </p:cNvPr>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5、</a:t>
            </a:r>
            <a:r>
              <a:rPr lang="ja-JP" altLang="ja-JP" sz="4400" dirty="0">
                <a:solidFill>
                  <a:schemeClr val="dk1"/>
                </a:solidFill>
              </a:rPr>
              <a:t>車両ダイナミクスモデル</a:t>
            </a:r>
            <a:endParaRPr lang="ja-JP" dirty="0"/>
          </a:p>
        </p:txBody>
      </p:sp>
      <p:sp>
        <p:nvSpPr>
          <p:cNvPr id="4" name="テキスト ボックス 3">
            <a:extLst>
              <a:ext uri="{FF2B5EF4-FFF2-40B4-BE49-F238E27FC236}">
                <a16:creationId xmlns:a16="http://schemas.microsoft.com/office/drawing/2014/main" id="{6D10BED5-EA03-E778-3A34-102D3291604C}"/>
              </a:ext>
            </a:extLst>
          </p:cNvPr>
          <p:cNvSpPr txBox="1"/>
          <p:nvPr/>
        </p:nvSpPr>
        <p:spPr>
          <a:xfrm>
            <a:off x="565409" y="1196903"/>
            <a:ext cx="1745991" cy="338554"/>
          </a:xfrm>
          <a:prstGeom prst="rect">
            <a:avLst/>
          </a:prstGeom>
          <a:noFill/>
        </p:spPr>
        <p:txBody>
          <a:bodyPr wrap="none" rtlCol="0">
            <a:spAutoFit/>
          </a:bodyPr>
          <a:lstStyle/>
          <a:p>
            <a:r>
              <a:rPr kumimoji="1" lang="en-US" altLang="ja-JP" sz="1600" b="1" dirty="0"/>
              <a:t>3</a:t>
            </a:r>
            <a:r>
              <a:rPr kumimoji="1" lang="ja-JP" altLang="en-US" sz="1600" b="1" dirty="0"/>
              <a:t>，運動学モデル</a:t>
            </a:r>
          </a:p>
        </p:txBody>
      </p:sp>
      <p:pic>
        <p:nvPicPr>
          <p:cNvPr id="5" name="Google Shape;472;p49">
            <a:extLst>
              <a:ext uri="{FF2B5EF4-FFF2-40B4-BE49-F238E27FC236}">
                <a16:creationId xmlns:a16="http://schemas.microsoft.com/office/drawing/2014/main" id="{CCA7A2C0-6DBA-6481-945D-65A03ECCE5E4}"/>
              </a:ext>
            </a:extLst>
          </p:cNvPr>
          <p:cNvPicPr preferRelativeResize="0"/>
          <p:nvPr/>
        </p:nvPicPr>
        <p:blipFill rotWithShape="1">
          <a:blip r:embed="rId4"/>
          <a:srcRect l="29505" t="25085" b="60517"/>
          <a:stretch/>
        </p:blipFill>
        <p:spPr>
          <a:xfrm>
            <a:off x="553401" y="2859003"/>
            <a:ext cx="4230053" cy="771706"/>
          </a:xfrm>
          <a:prstGeom prst="rect">
            <a:avLst/>
          </a:prstGeom>
          <a:noFill/>
          <a:ln>
            <a:noFill/>
          </a:ln>
        </p:spPr>
      </p:pic>
      <p:sp>
        <p:nvSpPr>
          <p:cNvPr id="7" name="テキスト ボックス 6">
            <a:extLst>
              <a:ext uri="{FF2B5EF4-FFF2-40B4-BE49-F238E27FC236}">
                <a16:creationId xmlns:a16="http://schemas.microsoft.com/office/drawing/2014/main" id="{95DE6C60-85A8-B27C-5FD2-C2F42D2A36E3}"/>
              </a:ext>
            </a:extLst>
          </p:cNvPr>
          <p:cNvSpPr txBox="1"/>
          <p:nvPr/>
        </p:nvSpPr>
        <p:spPr>
          <a:xfrm>
            <a:off x="479425" y="2484980"/>
            <a:ext cx="6584950" cy="307777"/>
          </a:xfrm>
          <a:prstGeom prst="rect">
            <a:avLst/>
          </a:prstGeom>
          <a:noFill/>
        </p:spPr>
        <p:txBody>
          <a:bodyPr wrap="square">
            <a:spAutoFit/>
          </a:bodyPr>
          <a:lstStyle/>
          <a:p>
            <a:r>
              <a:rPr lang="ja-JP" altLang="en-US" dirty="0"/>
              <a:t>車両全体のスリップアングル（滑り角）</a:t>
            </a:r>
          </a:p>
        </p:txBody>
      </p:sp>
      <p:pic>
        <p:nvPicPr>
          <p:cNvPr id="8" name="Google Shape;472;p49">
            <a:extLst>
              <a:ext uri="{FF2B5EF4-FFF2-40B4-BE49-F238E27FC236}">
                <a16:creationId xmlns:a16="http://schemas.microsoft.com/office/drawing/2014/main" id="{23A2CAAA-D800-B93C-E912-C7A530400BF1}"/>
              </a:ext>
            </a:extLst>
          </p:cNvPr>
          <p:cNvPicPr preferRelativeResize="0"/>
          <p:nvPr/>
        </p:nvPicPr>
        <p:blipFill rotWithShape="1">
          <a:blip r:embed="rId4"/>
          <a:srcRect l="10838" t="47322" r="1647" b="38761"/>
          <a:stretch/>
        </p:blipFill>
        <p:spPr>
          <a:xfrm>
            <a:off x="92969" y="4136291"/>
            <a:ext cx="5016500" cy="978530"/>
          </a:xfrm>
          <a:prstGeom prst="rect">
            <a:avLst/>
          </a:prstGeom>
          <a:noFill/>
          <a:ln>
            <a:noFill/>
          </a:ln>
        </p:spPr>
      </p:pic>
      <p:sp>
        <p:nvSpPr>
          <p:cNvPr id="10" name="テキスト ボックス 9">
            <a:extLst>
              <a:ext uri="{FF2B5EF4-FFF2-40B4-BE49-F238E27FC236}">
                <a16:creationId xmlns:a16="http://schemas.microsoft.com/office/drawing/2014/main" id="{FAF936E2-3396-64AE-6A79-DBE27DBF399D}"/>
              </a:ext>
            </a:extLst>
          </p:cNvPr>
          <p:cNvSpPr txBox="1"/>
          <p:nvPr/>
        </p:nvSpPr>
        <p:spPr>
          <a:xfrm>
            <a:off x="479425" y="3762266"/>
            <a:ext cx="3388995" cy="307777"/>
          </a:xfrm>
          <a:prstGeom prst="rect">
            <a:avLst/>
          </a:prstGeom>
          <a:noFill/>
        </p:spPr>
        <p:txBody>
          <a:bodyPr wrap="square">
            <a:spAutoFit/>
          </a:bodyPr>
          <a:lstStyle/>
          <a:p>
            <a:r>
              <a:rPr lang="ja-JP" altLang="en-US" dirty="0"/>
              <a:t>タイヤのスリップ率（滑り速度）</a:t>
            </a:r>
          </a:p>
        </p:txBody>
      </p:sp>
      <p:pic>
        <p:nvPicPr>
          <p:cNvPr id="11" name="Google Shape;473;p49">
            <a:extLst>
              <a:ext uri="{FF2B5EF4-FFF2-40B4-BE49-F238E27FC236}">
                <a16:creationId xmlns:a16="http://schemas.microsoft.com/office/drawing/2014/main" id="{7D1A8831-BB27-7FF6-668D-B01B293B796E}"/>
              </a:ext>
            </a:extLst>
          </p:cNvPr>
          <p:cNvPicPr preferRelativeResize="0"/>
          <p:nvPr/>
        </p:nvPicPr>
        <p:blipFill rotWithShape="1">
          <a:blip r:embed="rId5"/>
          <a:srcRect l="14303" t="45872"/>
          <a:stretch/>
        </p:blipFill>
        <p:spPr>
          <a:xfrm>
            <a:off x="5707818" y="4642931"/>
            <a:ext cx="4808855" cy="1568373"/>
          </a:xfrm>
          <a:prstGeom prst="rect">
            <a:avLst/>
          </a:prstGeom>
          <a:noFill/>
          <a:ln>
            <a:noFill/>
          </a:ln>
        </p:spPr>
      </p:pic>
      <p:sp>
        <p:nvSpPr>
          <p:cNvPr id="13" name="テキスト ボックス 12">
            <a:extLst>
              <a:ext uri="{FF2B5EF4-FFF2-40B4-BE49-F238E27FC236}">
                <a16:creationId xmlns:a16="http://schemas.microsoft.com/office/drawing/2014/main" id="{2A5FD838-D851-0BF1-BFBE-BBE35149F830}"/>
              </a:ext>
            </a:extLst>
          </p:cNvPr>
          <p:cNvSpPr txBox="1"/>
          <p:nvPr/>
        </p:nvSpPr>
        <p:spPr>
          <a:xfrm>
            <a:off x="6000374" y="1636070"/>
            <a:ext cx="7346950" cy="307777"/>
          </a:xfrm>
          <a:prstGeom prst="rect">
            <a:avLst/>
          </a:prstGeom>
          <a:noFill/>
        </p:spPr>
        <p:txBody>
          <a:bodyPr wrap="square">
            <a:spAutoFit/>
          </a:bodyPr>
          <a:lstStyle/>
          <a:p>
            <a:r>
              <a:rPr lang="ja-JP" altLang="en-US" dirty="0"/>
              <a:t>各タイヤのスリップアングル（滑り角）</a:t>
            </a:r>
          </a:p>
        </p:txBody>
      </p:sp>
      <p:sp>
        <p:nvSpPr>
          <p:cNvPr id="15" name="テキスト ボックス 14">
            <a:extLst>
              <a:ext uri="{FF2B5EF4-FFF2-40B4-BE49-F238E27FC236}">
                <a16:creationId xmlns:a16="http://schemas.microsoft.com/office/drawing/2014/main" id="{6E04A4E0-79CE-13FC-7DAE-861272C0AA85}"/>
              </a:ext>
            </a:extLst>
          </p:cNvPr>
          <p:cNvSpPr txBox="1"/>
          <p:nvPr/>
        </p:nvSpPr>
        <p:spPr>
          <a:xfrm>
            <a:off x="6000374" y="4343996"/>
            <a:ext cx="3917950" cy="307777"/>
          </a:xfrm>
          <a:prstGeom prst="rect">
            <a:avLst/>
          </a:prstGeom>
          <a:noFill/>
        </p:spPr>
        <p:txBody>
          <a:bodyPr wrap="square">
            <a:spAutoFit/>
          </a:bodyPr>
          <a:lstStyle/>
          <a:p>
            <a:r>
              <a:rPr lang="ja-JP" altLang="en-US" dirty="0"/>
              <a:t>各タイヤにかかる垂直荷重（鉛直方向の負荷）</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50" descr="図形"/>
          <p:cNvPicPr preferRelativeResize="0">
            <a:picLocks noGrp="1"/>
          </p:cNvPicPr>
          <p:nvPr>
            <p:ph type="body" idx="1"/>
          </p:nvPr>
        </p:nvPicPr>
        <p:blipFill rotWithShape="1">
          <a:blip r:embed="rId3"/>
          <a:srcRect/>
          <a:stretch>
            <a:fillRect/>
          </a:stretch>
        </p:blipFill>
        <p:spPr>
          <a:xfrm>
            <a:off x="0" y="3544"/>
            <a:ext cx="12192000" cy="1137600"/>
          </a:xfrm>
          <a:prstGeom prst="rect">
            <a:avLst/>
          </a:prstGeom>
          <a:noFill/>
          <a:ln>
            <a:noFill/>
          </a:ln>
        </p:spPr>
      </p:pic>
      <p:sp>
        <p:nvSpPr>
          <p:cNvPr id="482" name="Google Shape;482;p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25</a:t>
            </a:fld>
            <a:endParaRPr lang="ja-JP"/>
          </a:p>
        </p:txBody>
      </p:sp>
      <p:pic>
        <p:nvPicPr>
          <p:cNvPr id="483" name="Google Shape;483;p50"/>
          <p:cNvPicPr preferRelativeResize="0"/>
          <p:nvPr/>
        </p:nvPicPr>
        <p:blipFill rotWithShape="1">
          <a:blip r:embed="rId4"/>
          <a:srcRect l="6624" t="54667"/>
          <a:stretch/>
        </p:blipFill>
        <p:spPr>
          <a:xfrm>
            <a:off x="939800" y="3282046"/>
            <a:ext cx="6032500" cy="1186107"/>
          </a:xfrm>
          <a:prstGeom prst="rect">
            <a:avLst/>
          </a:prstGeom>
          <a:noFill/>
          <a:ln>
            <a:noFill/>
          </a:ln>
        </p:spPr>
      </p:pic>
      <p:sp>
        <p:nvSpPr>
          <p:cNvPr id="2" name="Google Shape;449;p47">
            <a:extLst>
              <a:ext uri="{FF2B5EF4-FFF2-40B4-BE49-F238E27FC236}">
                <a16:creationId xmlns:a16="http://schemas.microsoft.com/office/drawing/2014/main" id="{F64F58B0-DD10-E921-FA5C-4BF7F1785FA1}"/>
              </a:ext>
            </a:extLst>
          </p:cNvPr>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5、</a:t>
            </a:r>
            <a:r>
              <a:rPr lang="ja-JP" altLang="ja-JP" sz="4400" dirty="0">
                <a:solidFill>
                  <a:schemeClr val="dk1"/>
                </a:solidFill>
              </a:rPr>
              <a:t>車両ダイナミクスモデル</a:t>
            </a:r>
            <a:endParaRPr lang="ja-JP" dirty="0"/>
          </a:p>
        </p:txBody>
      </p:sp>
      <p:sp>
        <p:nvSpPr>
          <p:cNvPr id="3" name="テキスト ボックス 2">
            <a:extLst>
              <a:ext uri="{FF2B5EF4-FFF2-40B4-BE49-F238E27FC236}">
                <a16:creationId xmlns:a16="http://schemas.microsoft.com/office/drawing/2014/main" id="{0995F470-798B-CBB4-59DD-9E409F9CFB65}"/>
              </a:ext>
            </a:extLst>
          </p:cNvPr>
          <p:cNvSpPr txBox="1"/>
          <p:nvPr/>
        </p:nvSpPr>
        <p:spPr>
          <a:xfrm>
            <a:off x="565409" y="1196903"/>
            <a:ext cx="1745991" cy="338554"/>
          </a:xfrm>
          <a:prstGeom prst="rect">
            <a:avLst/>
          </a:prstGeom>
          <a:noFill/>
        </p:spPr>
        <p:txBody>
          <a:bodyPr wrap="none" rtlCol="0">
            <a:spAutoFit/>
          </a:bodyPr>
          <a:lstStyle/>
          <a:p>
            <a:r>
              <a:rPr kumimoji="1" lang="en-US" altLang="ja-JP" sz="1600" b="1" dirty="0"/>
              <a:t>4</a:t>
            </a:r>
            <a:r>
              <a:rPr kumimoji="1" lang="ja-JP" altLang="en-US" sz="1600" b="1" dirty="0"/>
              <a:t>，タイヤモデル</a:t>
            </a:r>
          </a:p>
        </p:txBody>
      </p:sp>
      <p:pic>
        <p:nvPicPr>
          <p:cNvPr id="4" name="Google Shape;483;p50">
            <a:extLst>
              <a:ext uri="{FF2B5EF4-FFF2-40B4-BE49-F238E27FC236}">
                <a16:creationId xmlns:a16="http://schemas.microsoft.com/office/drawing/2014/main" id="{6B70B477-BED7-57A6-8787-2392EE22FB32}"/>
              </a:ext>
            </a:extLst>
          </p:cNvPr>
          <p:cNvPicPr preferRelativeResize="0"/>
          <p:nvPr/>
        </p:nvPicPr>
        <p:blipFill rotWithShape="1">
          <a:blip r:embed="rId4"/>
          <a:srcRect l="1526" t="14000" r="71331" b="58000"/>
          <a:stretch/>
        </p:blipFill>
        <p:spPr>
          <a:xfrm>
            <a:off x="1079500" y="1589747"/>
            <a:ext cx="2082800" cy="800100"/>
          </a:xfrm>
          <a:prstGeom prst="rect">
            <a:avLst/>
          </a:prstGeom>
          <a:noFill/>
          <a:ln>
            <a:noFill/>
          </a:ln>
        </p:spPr>
      </p:pic>
      <p:sp>
        <p:nvSpPr>
          <p:cNvPr id="6" name="テキスト ボックス 5">
            <a:extLst>
              <a:ext uri="{FF2B5EF4-FFF2-40B4-BE49-F238E27FC236}">
                <a16:creationId xmlns:a16="http://schemas.microsoft.com/office/drawing/2014/main" id="{50BE72E4-21FF-750E-429A-0C43518ECBFC}"/>
              </a:ext>
            </a:extLst>
          </p:cNvPr>
          <p:cNvSpPr txBox="1"/>
          <p:nvPr/>
        </p:nvSpPr>
        <p:spPr>
          <a:xfrm>
            <a:off x="749300" y="2893179"/>
            <a:ext cx="6223000" cy="307777"/>
          </a:xfrm>
          <a:prstGeom prst="rect">
            <a:avLst/>
          </a:prstGeom>
          <a:noFill/>
        </p:spPr>
        <p:txBody>
          <a:bodyPr wrap="square">
            <a:spAutoFit/>
          </a:bodyPr>
          <a:lstStyle/>
          <a:p>
            <a:r>
              <a:rPr lang="ja-JP" altLang="en-US" dirty="0"/>
              <a:t>タイヤのタイヤ力モデル</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51" descr="図形"/>
          <p:cNvPicPr preferRelativeResize="0">
            <a:picLocks noGrp="1"/>
          </p:cNvPicPr>
          <p:nvPr>
            <p:ph type="body" idx="1"/>
          </p:nvPr>
        </p:nvPicPr>
        <p:blipFill rotWithShape="1">
          <a:blip r:embed="rId3"/>
          <a:srcRect/>
          <a:stretch>
            <a:fillRect/>
          </a:stretch>
        </p:blipFill>
        <p:spPr>
          <a:xfrm>
            <a:off x="0" y="3544"/>
            <a:ext cx="12192000" cy="1137600"/>
          </a:xfrm>
          <a:prstGeom prst="rect">
            <a:avLst/>
          </a:prstGeom>
          <a:noFill/>
          <a:ln>
            <a:noFill/>
          </a:ln>
        </p:spPr>
      </p:pic>
      <p:sp>
        <p:nvSpPr>
          <p:cNvPr id="493" name="Google Shape;493;p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26</a:t>
            </a:fld>
            <a:endParaRPr lang="ja-JP"/>
          </a:p>
        </p:txBody>
      </p:sp>
      <p:sp>
        <p:nvSpPr>
          <p:cNvPr id="496" name="Google Shape;496;p51"/>
          <p:cNvSpPr txBox="1"/>
          <p:nvPr/>
        </p:nvSpPr>
        <p:spPr>
          <a:xfrm>
            <a:off x="1157800" y="4671207"/>
            <a:ext cx="79440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ja-JP" sz="1800" dirty="0">
                <a:solidFill>
                  <a:schemeClr val="dk1"/>
                </a:solidFill>
              </a:rPr>
              <a:t>1.gyro_odometry_publisher/</a:t>
            </a:r>
            <a:r>
              <a:rPr lang="en-US" altLang="ja-JP" sz="1800" dirty="0" err="1">
                <a:solidFill>
                  <a:schemeClr val="dk1"/>
                </a:solidFill>
              </a:rPr>
              <a:t>odom</a:t>
            </a:r>
            <a:r>
              <a:rPr lang="ja-JP" altLang="en-US" sz="1800" dirty="0">
                <a:solidFill>
                  <a:schemeClr val="dk1"/>
                </a:solidFill>
              </a:rPr>
              <a:t>（オドメトリ）に基づいて</a:t>
            </a:r>
          </a:p>
        </p:txBody>
      </p:sp>
      <p:sp>
        <p:nvSpPr>
          <p:cNvPr id="497" name="Google Shape;497;p51"/>
          <p:cNvSpPr txBox="1"/>
          <p:nvPr/>
        </p:nvSpPr>
        <p:spPr>
          <a:xfrm>
            <a:off x="1157800" y="5344321"/>
            <a:ext cx="79440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1800" dirty="0">
                <a:solidFill>
                  <a:schemeClr val="dk1"/>
                </a:solidFill>
              </a:rPr>
              <a:t>2.</a:t>
            </a:r>
            <a:r>
              <a:rPr lang="en-US" altLang="ja-JP" sz="1800" dirty="0">
                <a:solidFill>
                  <a:schemeClr val="dk1"/>
                </a:solidFill>
              </a:rPr>
              <a:t> GNSS + IMU</a:t>
            </a:r>
            <a:r>
              <a:rPr lang="ja-JP" altLang="en-US" sz="1800" dirty="0">
                <a:solidFill>
                  <a:schemeClr val="dk1"/>
                </a:solidFill>
              </a:rPr>
              <a:t>座標（</a:t>
            </a:r>
            <a:r>
              <a:rPr lang="en-US" altLang="ja-JP" sz="1800" dirty="0" err="1">
                <a:solidFill>
                  <a:schemeClr val="dk1"/>
                </a:solidFill>
              </a:rPr>
              <a:t>VectorNav</a:t>
            </a:r>
            <a:r>
              <a:rPr lang="en-US" altLang="ja-JP" sz="1800" dirty="0">
                <a:solidFill>
                  <a:schemeClr val="dk1"/>
                </a:solidFill>
              </a:rPr>
              <a:t> VN-200</a:t>
            </a:r>
            <a:r>
              <a:rPr lang="ja-JP" altLang="en-US" sz="1800" dirty="0">
                <a:solidFill>
                  <a:schemeClr val="dk1"/>
                </a:solidFill>
              </a:rPr>
              <a:t>）に基づいて</a:t>
            </a:r>
            <a:endParaRPr sz="1800" dirty="0">
              <a:solidFill>
                <a:schemeClr val="dk1"/>
              </a:solidFill>
            </a:endParaRPr>
          </a:p>
        </p:txBody>
      </p:sp>
      <p:pic>
        <p:nvPicPr>
          <p:cNvPr id="498" name="Google Shape;498;p51"/>
          <p:cNvPicPr preferRelativeResize="0"/>
          <p:nvPr/>
        </p:nvPicPr>
        <p:blipFill>
          <a:blip r:embed="rId4"/>
          <a:stretch>
            <a:fillRect/>
          </a:stretch>
        </p:blipFill>
        <p:spPr>
          <a:xfrm>
            <a:off x="8928100" y="4155450"/>
            <a:ext cx="2931308" cy="2120675"/>
          </a:xfrm>
          <a:prstGeom prst="rect">
            <a:avLst/>
          </a:prstGeom>
          <a:noFill/>
          <a:ln>
            <a:noFill/>
          </a:ln>
        </p:spPr>
      </p:pic>
      <p:sp>
        <p:nvSpPr>
          <p:cNvPr id="4" name="Google Shape;449;p47">
            <a:extLst>
              <a:ext uri="{FF2B5EF4-FFF2-40B4-BE49-F238E27FC236}">
                <a16:creationId xmlns:a16="http://schemas.microsoft.com/office/drawing/2014/main" id="{C38FB26C-34BB-37F4-3D76-4805CD8527AA}"/>
              </a:ext>
            </a:extLst>
          </p:cNvPr>
          <p:cNvSpPr txBox="1">
            <a:spLocks/>
          </p:cNvSpPr>
          <p:nvPr/>
        </p:nvSpPr>
        <p:spPr>
          <a:xfrm>
            <a:off x="1073" y="224"/>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ja-JP" dirty="0"/>
              <a:t>5、</a:t>
            </a:r>
            <a:r>
              <a:rPr lang="ja-JP" altLang="ja-JP" dirty="0"/>
              <a:t>車両ダイナミクスモデル</a:t>
            </a:r>
            <a:endParaRPr lang="ja-JP" dirty="0"/>
          </a:p>
        </p:txBody>
      </p:sp>
      <p:sp>
        <p:nvSpPr>
          <p:cNvPr id="6" name="テキスト ボックス 5">
            <a:extLst>
              <a:ext uri="{FF2B5EF4-FFF2-40B4-BE49-F238E27FC236}">
                <a16:creationId xmlns:a16="http://schemas.microsoft.com/office/drawing/2014/main" id="{F3092286-7CFF-4ADD-9337-6FD704E8683A}"/>
              </a:ext>
            </a:extLst>
          </p:cNvPr>
          <p:cNvSpPr txBox="1"/>
          <p:nvPr/>
        </p:nvSpPr>
        <p:spPr>
          <a:xfrm>
            <a:off x="675200" y="3951663"/>
            <a:ext cx="6223000" cy="461665"/>
          </a:xfrm>
          <a:prstGeom prst="rect">
            <a:avLst/>
          </a:prstGeom>
          <a:noFill/>
        </p:spPr>
        <p:txBody>
          <a:bodyPr wrap="square">
            <a:spAutoFit/>
          </a:bodyPr>
          <a:lstStyle/>
          <a:p>
            <a:r>
              <a:rPr lang="ja-JP" altLang="en-US" sz="2400" dirty="0"/>
              <a:t>グローバル座標系への変換方法</a:t>
            </a:r>
          </a:p>
        </p:txBody>
      </p:sp>
      <p:sp>
        <p:nvSpPr>
          <p:cNvPr id="3" name="テキスト ボックス 2">
            <a:extLst>
              <a:ext uri="{FF2B5EF4-FFF2-40B4-BE49-F238E27FC236}">
                <a16:creationId xmlns:a16="http://schemas.microsoft.com/office/drawing/2014/main" id="{AED8EC73-79D7-75CA-8BB8-9D86FFDD5BB3}"/>
              </a:ext>
            </a:extLst>
          </p:cNvPr>
          <p:cNvSpPr txBox="1"/>
          <p:nvPr/>
        </p:nvSpPr>
        <p:spPr>
          <a:xfrm>
            <a:off x="1201054" y="1840433"/>
            <a:ext cx="7727046" cy="646331"/>
          </a:xfrm>
          <a:prstGeom prst="rect">
            <a:avLst/>
          </a:prstGeom>
          <a:noFill/>
        </p:spPr>
        <p:txBody>
          <a:bodyPr wrap="square">
            <a:spAutoFit/>
          </a:bodyPr>
          <a:lstStyle/>
          <a:p>
            <a:r>
              <a:rPr lang="ja-JP" altLang="en-US" sz="1800" dirty="0"/>
              <a:t>二輪モデルの利点：力学解析が簡単、各タイヤのパラメータ不要</a:t>
            </a:r>
            <a:endParaRPr lang="en-US" altLang="ja-JP" sz="1800" dirty="0"/>
          </a:p>
          <a:p>
            <a:r>
              <a:rPr lang="ja-JP" altLang="en-US" sz="1800" dirty="0"/>
              <a:t>　　　デメリット：力学解析が不完全、従動輪の影響を考慮せず</a:t>
            </a:r>
          </a:p>
        </p:txBody>
      </p:sp>
      <p:sp>
        <p:nvSpPr>
          <p:cNvPr id="7" name="テキスト ボックス 6">
            <a:extLst>
              <a:ext uri="{FF2B5EF4-FFF2-40B4-BE49-F238E27FC236}">
                <a16:creationId xmlns:a16="http://schemas.microsoft.com/office/drawing/2014/main" id="{AB7A58FB-595D-B3DA-BF62-F46303777895}"/>
              </a:ext>
            </a:extLst>
          </p:cNvPr>
          <p:cNvSpPr txBox="1"/>
          <p:nvPr/>
        </p:nvSpPr>
        <p:spPr>
          <a:xfrm>
            <a:off x="1157799" y="2683133"/>
            <a:ext cx="7258067" cy="646331"/>
          </a:xfrm>
          <a:prstGeom prst="rect">
            <a:avLst/>
          </a:prstGeom>
          <a:noFill/>
        </p:spPr>
        <p:txBody>
          <a:bodyPr wrap="square">
            <a:spAutoFit/>
          </a:bodyPr>
          <a:lstStyle/>
          <a:p>
            <a:r>
              <a:rPr lang="ja-JP" altLang="en-US" sz="1800" dirty="0"/>
              <a:t>三輪モデルの利点：制御精度高い、各モジュールが交換可能</a:t>
            </a:r>
            <a:endParaRPr lang="en-US" altLang="ja-JP" sz="1800" dirty="0"/>
          </a:p>
          <a:p>
            <a:r>
              <a:rPr lang="ja-JP" altLang="en-US" sz="1800" dirty="0"/>
              <a:t>　　　デメリット：パラメータの調整が難しい</a:t>
            </a:r>
          </a:p>
        </p:txBody>
      </p:sp>
      <p:sp>
        <p:nvSpPr>
          <p:cNvPr id="8" name="テキスト ボックス 7">
            <a:extLst>
              <a:ext uri="{FF2B5EF4-FFF2-40B4-BE49-F238E27FC236}">
                <a16:creationId xmlns:a16="http://schemas.microsoft.com/office/drawing/2014/main" id="{D90CF6C8-19C0-03A4-A7F4-5EB6867B6515}"/>
              </a:ext>
            </a:extLst>
          </p:cNvPr>
          <p:cNvSpPr txBox="1"/>
          <p:nvPr/>
        </p:nvSpPr>
        <p:spPr>
          <a:xfrm>
            <a:off x="813552" y="1218234"/>
            <a:ext cx="1723549" cy="461665"/>
          </a:xfrm>
          <a:prstGeom prst="rect">
            <a:avLst/>
          </a:prstGeom>
          <a:noFill/>
        </p:spPr>
        <p:txBody>
          <a:bodyPr wrap="none" rtlCol="0">
            <a:spAutoFit/>
          </a:bodyPr>
          <a:lstStyle/>
          <a:p>
            <a:r>
              <a:rPr kumimoji="1" lang="ja-JP" altLang="en-US" sz="2400" dirty="0"/>
              <a:t>モデル比較</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52"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505" name="Google Shape;505;p52"/>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t>6. 障害物の検出と回避</a:t>
            </a:r>
          </a:p>
        </p:txBody>
      </p:sp>
      <p:sp>
        <p:nvSpPr>
          <p:cNvPr id="506" name="Google Shape;506;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27</a:t>
            </a:fld>
            <a:endParaRPr lang="ja-JP"/>
          </a:p>
        </p:txBody>
      </p:sp>
      <p:sp>
        <p:nvSpPr>
          <p:cNvPr id="507" name="Google Shape;507;p52"/>
          <p:cNvSpPr txBox="1"/>
          <p:nvPr/>
        </p:nvSpPr>
        <p:spPr>
          <a:xfrm>
            <a:off x="338677" y="4487975"/>
            <a:ext cx="6764400" cy="181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b="1">
                <a:solidFill>
                  <a:schemeClr val="dk1"/>
                </a:solidFill>
                <a:latin typeface="Arial" panose="020B0604020202020204"/>
                <a:ea typeface="Arial" panose="020B0604020202020204"/>
                <a:cs typeface="Arial" panose="020B0604020202020204"/>
                <a:sym typeface="Arial" panose="020B0604020202020204"/>
              </a:rPr>
              <a:t>利点</a:t>
            </a:r>
            <a:r>
              <a:rPr lang="ja-JP" sz="2800">
                <a:solidFill>
                  <a:schemeClr val="dk1"/>
                </a:solidFill>
                <a:latin typeface="Arial" panose="020B0604020202020204"/>
                <a:ea typeface="Arial" panose="020B0604020202020204"/>
                <a:cs typeface="Arial" panose="020B0604020202020204"/>
                <a:sym typeface="Arial" panose="020B0604020202020204"/>
              </a:rPr>
              <a:t>：計算負荷が低い、安定性が高い、出力が明確</a:t>
            </a:r>
            <a:endParaRPr sz="2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ja-JP" sz="2800" b="1">
                <a:solidFill>
                  <a:schemeClr val="dk1"/>
                </a:solidFill>
                <a:latin typeface="Arial" panose="020B0604020202020204"/>
                <a:ea typeface="Arial" panose="020B0604020202020204"/>
                <a:cs typeface="Arial" panose="020B0604020202020204"/>
                <a:sym typeface="Arial" panose="020B0604020202020204"/>
              </a:rPr>
              <a:t>欠点</a:t>
            </a:r>
            <a:r>
              <a:rPr lang="ja-JP" sz="2800">
                <a:solidFill>
                  <a:schemeClr val="dk1"/>
                </a:solidFill>
                <a:latin typeface="Arial" panose="020B0604020202020204"/>
                <a:ea typeface="Arial" panose="020B0604020202020204"/>
                <a:cs typeface="Arial" panose="020B0604020202020204"/>
                <a:sym typeface="Arial" panose="020B0604020202020204"/>
              </a:rPr>
              <a:t>：適用範囲が限られる、適応性が低い</a:t>
            </a:r>
            <a:endParaRPr sz="2800">
              <a:solidFill>
                <a:schemeClr val="dk1"/>
              </a:solidFill>
              <a:latin typeface="Arial" panose="020B0604020202020204"/>
              <a:ea typeface="Arial" panose="020B0604020202020204"/>
              <a:cs typeface="Arial" panose="020B0604020202020204"/>
              <a:sym typeface="Arial" panose="020B0604020202020204"/>
            </a:endParaRPr>
          </a:p>
        </p:txBody>
      </p:sp>
      <p:sp>
        <p:nvSpPr>
          <p:cNvPr id="508" name="Google Shape;508;p52"/>
          <p:cNvSpPr txBox="1"/>
          <p:nvPr/>
        </p:nvSpPr>
        <p:spPr>
          <a:xfrm>
            <a:off x="395030" y="1684378"/>
            <a:ext cx="50799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pic>
        <p:nvPicPr>
          <p:cNvPr id="509" name="Google Shape;509;p52" title="Blank diagram (1).jpeg"/>
          <p:cNvPicPr preferRelativeResize="0"/>
          <p:nvPr/>
        </p:nvPicPr>
        <p:blipFill>
          <a:blip r:embed="rId4"/>
          <a:stretch>
            <a:fillRect/>
          </a:stretch>
        </p:blipFill>
        <p:spPr>
          <a:xfrm>
            <a:off x="8287630" y="1494062"/>
            <a:ext cx="2481127" cy="5227412"/>
          </a:xfrm>
          <a:prstGeom prst="rect">
            <a:avLst/>
          </a:prstGeom>
          <a:noFill/>
          <a:ln>
            <a:noFill/>
          </a:ln>
        </p:spPr>
      </p:pic>
      <p:sp>
        <p:nvSpPr>
          <p:cNvPr id="510" name="Google Shape;510;p52"/>
          <p:cNvSpPr txBox="1"/>
          <p:nvPr/>
        </p:nvSpPr>
        <p:spPr>
          <a:xfrm>
            <a:off x="338675" y="1325775"/>
            <a:ext cx="7807200" cy="3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2800">
                <a:solidFill>
                  <a:schemeClr val="dk1"/>
                </a:solidFill>
              </a:rPr>
              <a:t>検出：カメラ内の赤色ピクセル</a:t>
            </a: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r>
              <a:rPr lang="ja-JP" sz="2800">
                <a:solidFill>
                  <a:schemeClr val="dk1"/>
                </a:solidFill>
              </a:rPr>
              <a:t>判断：red_pixel_count ＞300</a:t>
            </a: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r>
              <a:rPr lang="ja-JP" sz="2800">
                <a:solidFill>
                  <a:schemeClr val="dk1"/>
                </a:solidFill>
              </a:rPr>
              <a:t>事前記録済み経路ポイント：障害物を回避する滑らかな弧線</a:t>
            </a:r>
            <a:endParaRPr sz="2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53" descr="図形"/>
          <p:cNvPicPr preferRelativeResize="0">
            <a:picLocks noGrp="1"/>
          </p:cNvPicPr>
          <p:nvPr>
            <p:ph type="body" idx="1"/>
          </p:nvPr>
        </p:nvPicPr>
        <p:blipFill rotWithShape="1">
          <a:blip r:embed="rId3"/>
          <a:srcRect/>
          <a:stretch>
            <a:fillRect/>
          </a:stretch>
        </p:blipFill>
        <p:spPr>
          <a:xfrm>
            <a:off x="-1073" y="9477"/>
            <a:ext cx="12192000" cy="1137500"/>
          </a:xfrm>
          <a:prstGeom prst="rect">
            <a:avLst/>
          </a:prstGeom>
          <a:noFill/>
          <a:ln>
            <a:noFill/>
          </a:ln>
        </p:spPr>
      </p:pic>
      <p:sp>
        <p:nvSpPr>
          <p:cNvPr id="517" name="Google Shape;517;p53"/>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t>6、まとめ</a:t>
            </a:r>
          </a:p>
        </p:txBody>
      </p:sp>
      <p:sp>
        <p:nvSpPr>
          <p:cNvPr id="519" name="Google Shape;51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28</a:t>
            </a:fld>
            <a:endParaRPr lang="ja-JP"/>
          </a:p>
        </p:txBody>
      </p:sp>
      <p:sp>
        <p:nvSpPr>
          <p:cNvPr id="2" name="圆角矩形 34">
            <a:extLst>
              <a:ext uri="{FF2B5EF4-FFF2-40B4-BE49-F238E27FC236}">
                <a16:creationId xmlns:a16="http://schemas.microsoft.com/office/drawing/2014/main" id="{B5E3BB7C-3A95-79AC-21E6-EB269038545E}"/>
              </a:ext>
            </a:extLst>
          </p:cNvPr>
          <p:cNvSpPr/>
          <p:nvPr/>
        </p:nvSpPr>
        <p:spPr>
          <a:xfrm>
            <a:off x="573616" y="2043430"/>
            <a:ext cx="1793240" cy="82296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 name="文本框 38">
            <a:extLst>
              <a:ext uri="{FF2B5EF4-FFF2-40B4-BE49-F238E27FC236}">
                <a16:creationId xmlns:a16="http://schemas.microsoft.com/office/drawing/2014/main" id="{CCFA8A96-E5D3-1463-688E-C5C5DF458726}"/>
              </a:ext>
            </a:extLst>
          </p:cNvPr>
          <p:cNvSpPr txBox="1"/>
          <p:nvPr/>
        </p:nvSpPr>
        <p:spPr>
          <a:xfrm>
            <a:off x="919691" y="2270760"/>
            <a:ext cx="1692910" cy="338554"/>
          </a:xfrm>
          <a:prstGeom prst="rect">
            <a:avLst/>
          </a:prstGeom>
          <a:noFill/>
        </p:spPr>
        <p:txBody>
          <a:bodyPr wrap="square" rtlCol="0">
            <a:spAutoFit/>
          </a:bodyPr>
          <a:lstStyle/>
          <a:p>
            <a:r>
              <a:rPr lang="ja-JP" altLang="en-US" sz="1600" dirty="0"/>
              <a:t>画像処理</a:t>
            </a:r>
          </a:p>
        </p:txBody>
      </p:sp>
      <p:sp>
        <p:nvSpPr>
          <p:cNvPr id="4" name="右箭头 43">
            <a:extLst>
              <a:ext uri="{FF2B5EF4-FFF2-40B4-BE49-F238E27FC236}">
                <a16:creationId xmlns:a16="http://schemas.microsoft.com/office/drawing/2014/main" id="{DCFE0204-898D-16C3-69A3-F1E8820C5C9F}"/>
              </a:ext>
            </a:extLst>
          </p:cNvPr>
          <p:cNvSpPr/>
          <p:nvPr/>
        </p:nvSpPr>
        <p:spPr>
          <a:xfrm>
            <a:off x="2662713" y="2403158"/>
            <a:ext cx="566420" cy="25146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5">
            <a:extLst>
              <a:ext uri="{FF2B5EF4-FFF2-40B4-BE49-F238E27FC236}">
                <a16:creationId xmlns:a16="http://schemas.microsoft.com/office/drawing/2014/main" id="{7FA03EE9-7B5C-FB85-4D3E-DCB760C08FEE}"/>
              </a:ext>
            </a:extLst>
          </p:cNvPr>
          <p:cNvSpPr txBox="1"/>
          <p:nvPr/>
        </p:nvSpPr>
        <p:spPr>
          <a:xfrm>
            <a:off x="2592916" y="2079731"/>
            <a:ext cx="1250315" cy="368300"/>
          </a:xfrm>
          <a:prstGeom prst="rect">
            <a:avLst/>
          </a:prstGeom>
          <a:noFill/>
        </p:spPr>
        <p:txBody>
          <a:bodyPr wrap="square" rtlCol="0">
            <a:spAutoFit/>
          </a:bodyPr>
          <a:lstStyle/>
          <a:p>
            <a:r>
              <a:rPr lang="en-US" altLang="zh-CN" dirty="0"/>
              <a:t>YOLOP</a:t>
            </a:r>
          </a:p>
        </p:txBody>
      </p:sp>
      <p:sp>
        <p:nvSpPr>
          <p:cNvPr id="6" name="圆角矩形 49">
            <a:extLst>
              <a:ext uri="{FF2B5EF4-FFF2-40B4-BE49-F238E27FC236}">
                <a16:creationId xmlns:a16="http://schemas.microsoft.com/office/drawing/2014/main" id="{28BDEE9E-5495-2208-25C0-7FB7E52B6E6D}"/>
              </a:ext>
            </a:extLst>
          </p:cNvPr>
          <p:cNvSpPr/>
          <p:nvPr/>
        </p:nvSpPr>
        <p:spPr>
          <a:xfrm>
            <a:off x="3524990" y="2058988"/>
            <a:ext cx="1793240" cy="82296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 name="文本框 50">
            <a:extLst>
              <a:ext uri="{FF2B5EF4-FFF2-40B4-BE49-F238E27FC236}">
                <a16:creationId xmlns:a16="http://schemas.microsoft.com/office/drawing/2014/main" id="{96BB13D6-CC02-43DD-B664-7C48E293ABEA}"/>
              </a:ext>
            </a:extLst>
          </p:cNvPr>
          <p:cNvSpPr txBox="1"/>
          <p:nvPr/>
        </p:nvSpPr>
        <p:spPr>
          <a:xfrm>
            <a:off x="3751050" y="2286318"/>
            <a:ext cx="1692910" cy="338554"/>
          </a:xfrm>
          <a:prstGeom prst="rect">
            <a:avLst/>
          </a:prstGeom>
          <a:noFill/>
        </p:spPr>
        <p:txBody>
          <a:bodyPr wrap="square" rtlCol="0">
            <a:spAutoFit/>
          </a:bodyPr>
          <a:lstStyle/>
          <a:p>
            <a:r>
              <a:rPr lang="ja-JP" altLang="en-US" sz="1600" dirty="0"/>
              <a:t>データ処理</a:t>
            </a:r>
          </a:p>
        </p:txBody>
      </p:sp>
      <p:sp>
        <p:nvSpPr>
          <p:cNvPr id="8" name="文本框 52">
            <a:extLst>
              <a:ext uri="{FF2B5EF4-FFF2-40B4-BE49-F238E27FC236}">
                <a16:creationId xmlns:a16="http://schemas.microsoft.com/office/drawing/2014/main" id="{8D798D2A-EF3F-D14E-856A-592BC38542E6}"/>
              </a:ext>
            </a:extLst>
          </p:cNvPr>
          <p:cNvSpPr txBox="1"/>
          <p:nvPr/>
        </p:nvSpPr>
        <p:spPr>
          <a:xfrm>
            <a:off x="5258873" y="1915114"/>
            <a:ext cx="2166620" cy="368300"/>
          </a:xfrm>
          <a:prstGeom prst="rect">
            <a:avLst/>
          </a:prstGeom>
          <a:noFill/>
        </p:spPr>
        <p:txBody>
          <a:bodyPr wrap="square" rtlCol="0">
            <a:spAutoFit/>
          </a:bodyPr>
          <a:lstStyle/>
          <a:p>
            <a:r>
              <a:rPr kumimoji="1" lang="en-US" altLang="ja-JP" dirty="0">
                <a:sym typeface="+mn-ea"/>
              </a:rPr>
              <a:t>Kalman</a:t>
            </a:r>
            <a:r>
              <a:rPr kumimoji="1" lang="ja-JP" altLang="en-US" dirty="0">
                <a:sym typeface="+mn-ea"/>
              </a:rPr>
              <a:t>フィルタ</a:t>
            </a:r>
            <a:endParaRPr lang="en-US" altLang="zh-CN" dirty="0"/>
          </a:p>
        </p:txBody>
      </p:sp>
      <p:sp>
        <p:nvSpPr>
          <p:cNvPr id="9" name="文本框 53">
            <a:extLst>
              <a:ext uri="{FF2B5EF4-FFF2-40B4-BE49-F238E27FC236}">
                <a16:creationId xmlns:a16="http://schemas.microsoft.com/office/drawing/2014/main" id="{5AE414BA-12E4-148E-9106-76B836D0FBA7}"/>
              </a:ext>
            </a:extLst>
          </p:cNvPr>
          <p:cNvSpPr txBox="1"/>
          <p:nvPr/>
        </p:nvSpPr>
        <p:spPr>
          <a:xfrm>
            <a:off x="5474334" y="2694305"/>
            <a:ext cx="1551940" cy="368300"/>
          </a:xfrm>
          <a:prstGeom prst="rect">
            <a:avLst/>
          </a:prstGeom>
          <a:noFill/>
        </p:spPr>
        <p:txBody>
          <a:bodyPr wrap="square" rtlCol="0">
            <a:spAutoFit/>
          </a:bodyPr>
          <a:lstStyle/>
          <a:p>
            <a:r>
              <a:rPr lang="ja-JP" altLang="en-US" dirty="0"/>
              <a:t>片側補充</a:t>
            </a:r>
          </a:p>
        </p:txBody>
      </p:sp>
      <p:sp>
        <p:nvSpPr>
          <p:cNvPr id="10" name="圆角矩形 54">
            <a:extLst>
              <a:ext uri="{FF2B5EF4-FFF2-40B4-BE49-F238E27FC236}">
                <a16:creationId xmlns:a16="http://schemas.microsoft.com/office/drawing/2014/main" id="{F8FB8B73-7751-19C0-F7BF-C35D901B21DB}"/>
              </a:ext>
            </a:extLst>
          </p:cNvPr>
          <p:cNvSpPr/>
          <p:nvPr/>
        </p:nvSpPr>
        <p:spPr>
          <a:xfrm>
            <a:off x="6722110" y="2052533"/>
            <a:ext cx="1793240" cy="82296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文本框 55">
            <a:extLst>
              <a:ext uri="{FF2B5EF4-FFF2-40B4-BE49-F238E27FC236}">
                <a16:creationId xmlns:a16="http://schemas.microsoft.com/office/drawing/2014/main" id="{F9D0A6A1-F808-FF35-19C5-F650A1B290F5}"/>
              </a:ext>
            </a:extLst>
          </p:cNvPr>
          <p:cNvSpPr txBox="1"/>
          <p:nvPr/>
        </p:nvSpPr>
        <p:spPr>
          <a:xfrm>
            <a:off x="7112635" y="2338188"/>
            <a:ext cx="1692910" cy="338554"/>
          </a:xfrm>
          <a:prstGeom prst="rect">
            <a:avLst/>
          </a:prstGeom>
          <a:noFill/>
        </p:spPr>
        <p:txBody>
          <a:bodyPr wrap="square" rtlCol="0">
            <a:spAutoFit/>
          </a:bodyPr>
          <a:lstStyle/>
          <a:p>
            <a:r>
              <a:rPr lang="ja-JP" altLang="en-US" sz="1600" dirty="0"/>
              <a:t>車両制御</a:t>
            </a:r>
          </a:p>
        </p:txBody>
      </p:sp>
      <p:sp>
        <p:nvSpPr>
          <p:cNvPr id="12" name="文本框 58">
            <a:extLst>
              <a:ext uri="{FF2B5EF4-FFF2-40B4-BE49-F238E27FC236}">
                <a16:creationId xmlns:a16="http://schemas.microsoft.com/office/drawing/2014/main" id="{0F30869D-3E6D-9749-7EFB-291740A0FB81}"/>
              </a:ext>
            </a:extLst>
          </p:cNvPr>
          <p:cNvSpPr txBox="1"/>
          <p:nvPr/>
        </p:nvSpPr>
        <p:spPr>
          <a:xfrm>
            <a:off x="8549218" y="1927391"/>
            <a:ext cx="2172970" cy="645160"/>
          </a:xfrm>
          <a:prstGeom prst="rect">
            <a:avLst/>
          </a:prstGeom>
          <a:noFill/>
        </p:spPr>
        <p:txBody>
          <a:bodyPr wrap="square" rtlCol="0">
            <a:spAutoFit/>
          </a:bodyPr>
          <a:lstStyle/>
          <a:p>
            <a:r>
              <a:rPr kumimoji="1" lang="ja-JP" altLang="en-US" dirty="0">
                <a:sym typeface="+mn-ea"/>
              </a:rPr>
              <a:t>リアプノフ制御器</a:t>
            </a:r>
            <a:endParaRPr kumimoji="1" lang="zh-CN" altLang="en-US" dirty="0"/>
          </a:p>
          <a:p>
            <a:endParaRPr lang="ja-JP" altLang="en-US" dirty="0"/>
          </a:p>
        </p:txBody>
      </p:sp>
      <p:sp>
        <p:nvSpPr>
          <p:cNvPr id="13" name="圆角矩形 59">
            <a:extLst>
              <a:ext uri="{FF2B5EF4-FFF2-40B4-BE49-F238E27FC236}">
                <a16:creationId xmlns:a16="http://schemas.microsoft.com/office/drawing/2014/main" id="{B59A3946-FA02-9F13-CEF1-0FDB92651356}"/>
              </a:ext>
            </a:extLst>
          </p:cNvPr>
          <p:cNvSpPr/>
          <p:nvPr/>
        </p:nvSpPr>
        <p:spPr>
          <a:xfrm>
            <a:off x="10052673" y="2043430"/>
            <a:ext cx="1793240" cy="82296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4" name="文本框 60">
            <a:extLst>
              <a:ext uri="{FF2B5EF4-FFF2-40B4-BE49-F238E27FC236}">
                <a16:creationId xmlns:a16="http://schemas.microsoft.com/office/drawing/2014/main" id="{A2CCB373-0CDF-5E8B-9350-5B6427092278}"/>
              </a:ext>
            </a:extLst>
          </p:cNvPr>
          <p:cNvSpPr txBox="1"/>
          <p:nvPr/>
        </p:nvSpPr>
        <p:spPr>
          <a:xfrm>
            <a:off x="10498017" y="2285633"/>
            <a:ext cx="1692910" cy="338554"/>
          </a:xfrm>
          <a:prstGeom prst="rect">
            <a:avLst/>
          </a:prstGeom>
          <a:noFill/>
        </p:spPr>
        <p:txBody>
          <a:bodyPr wrap="square" rtlCol="0">
            <a:spAutoFit/>
          </a:bodyPr>
          <a:lstStyle/>
          <a:p>
            <a:r>
              <a:rPr lang="ja-JP" altLang="en-US" sz="1600" dirty="0"/>
              <a:t>自律走行</a:t>
            </a:r>
          </a:p>
        </p:txBody>
      </p:sp>
      <p:sp>
        <p:nvSpPr>
          <p:cNvPr id="17" name="右箭头 43">
            <a:extLst>
              <a:ext uri="{FF2B5EF4-FFF2-40B4-BE49-F238E27FC236}">
                <a16:creationId xmlns:a16="http://schemas.microsoft.com/office/drawing/2014/main" id="{094F1F5B-3BD6-2D9D-AF4B-7FD0DEA331F8}"/>
              </a:ext>
            </a:extLst>
          </p:cNvPr>
          <p:cNvSpPr/>
          <p:nvPr/>
        </p:nvSpPr>
        <p:spPr>
          <a:xfrm>
            <a:off x="5582920" y="2344056"/>
            <a:ext cx="566420" cy="25146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8" name="右箭头 43">
            <a:extLst>
              <a:ext uri="{FF2B5EF4-FFF2-40B4-BE49-F238E27FC236}">
                <a16:creationId xmlns:a16="http://schemas.microsoft.com/office/drawing/2014/main" id="{C8389C14-F697-FE73-BD1F-58048B1FB4F6}"/>
              </a:ext>
            </a:extLst>
          </p:cNvPr>
          <p:cNvSpPr/>
          <p:nvPr/>
        </p:nvSpPr>
        <p:spPr>
          <a:xfrm>
            <a:off x="8912860" y="2288130"/>
            <a:ext cx="566420" cy="25146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9" name="テキスト ボックス 18">
            <a:extLst>
              <a:ext uri="{FF2B5EF4-FFF2-40B4-BE49-F238E27FC236}">
                <a16:creationId xmlns:a16="http://schemas.microsoft.com/office/drawing/2014/main" id="{4609E465-BDF0-892B-3B30-49A08A8BF461}"/>
              </a:ext>
            </a:extLst>
          </p:cNvPr>
          <p:cNvSpPr txBox="1"/>
          <p:nvPr/>
        </p:nvSpPr>
        <p:spPr>
          <a:xfrm>
            <a:off x="449810" y="1473034"/>
            <a:ext cx="2236510" cy="400110"/>
          </a:xfrm>
          <a:prstGeom prst="rect">
            <a:avLst/>
          </a:prstGeom>
          <a:noFill/>
        </p:spPr>
        <p:txBody>
          <a:bodyPr wrap="none" rtlCol="0">
            <a:spAutoFit/>
          </a:bodyPr>
          <a:lstStyle/>
          <a:p>
            <a:r>
              <a:rPr kumimoji="1" lang="ja-JP" altLang="en-US" sz="2000" dirty="0"/>
              <a:t>今回応用した手法</a:t>
            </a:r>
          </a:p>
        </p:txBody>
      </p:sp>
      <p:sp>
        <p:nvSpPr>
          <p:cNvPr id="20" name="テキスト ボックス 19">
            <a:extLst>
              <a:ext uri="{FF2B5EF4-FFF2-40B4-BE49-F238E27FC236}">
                <a16:creationId xmlns:a16="http://schemas.microsoft.com/office/drawing/2014/main" id="{EE45E3CD-6F9E-B5BF-A121-101AE8274E63}"/>
              </a:ext>
            </a:extLst>
          </p:cNvPr>
          <p:cNvSpPr txBox="1"/>
          <p:nvPr/>
        </p:nvSpPr>
        <p:spPr>
          <a:xfrm>
            <a:off x="449810" y="5184911"/>
            <a:ext cx="1467068" cy="400110"/>
          </a:xfrm>
          <a:prstGeom prst="rect">
            <a:avLst/>
          </a:prstGeom>
          <a:noFill/>
        </p:spPr>
        <p:txBody>
          <a:bodyPr wrap="none" rtlCol="0">
            <a:spAutoFit/>
          </a:bodyPr>
          <a:lstStyle/>
          <a:p>
            <a:r>
              <a:rPr kumimoji="1" lang="ja-JP" altLang="en-US" sz="2000" dirty="0"/>
              <a:t>今後の予定</a:t>
            </a:r>
          </a:p>
        </p:txBody>
      </p:sp>
      <p:sp>
        <p:nvSpPr>
          <p:cNvPr id="21" name="圆角矩形 34">
            <a:extLst>
              <a:ext uri="{FF2B5EF4-FFF2-40B4-BE49-F238E27FC236}">
                <a16:creationId xmlns:a16="http://schemas.microsoft.com/office/drawing/2014/main" id="{92376B24-D57B-1720-FBC8-DED5BF80920F}"/>
              </a:ext>
            </a:extLst>
          </p:cNvPr>
          <p:cNvSpPr/>
          <p:nvPr/>
        </p:nvSpPr>
        <p:spPr>
          <a:xfrm>
            <a:off x="3843231" y="5585021"/>
            <a:ext cx="1793240" cy="82296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2" name="テキスト ボックス 21">
            <a:extLst>
              <a:ext uri="{FF2B5EF4-FFF2-40B4-BE49-F238E27FC236}">
                <a16:creationId xmlns:a16="http://schemas.microsoft.com/office/drawing/2014/main" id="{9B104641-DDFE-991D-DD44-AE1AD9A861A4}"/>
              </a:ext>
            </a:extLst>
          </p:cNvPr>
          <p:cNvSpPr txBox="1"/>
          <p:nvPr/>
        </p:nvSpPr>
        <p:spPr>
          <a:xfrm>
            <a:off x="4032914" y="5897123"/>
            <a:ext cx="1620957" cy="338554"/>
          </a:xfrm>
          <a:prstGeom prst="rect">
            <a:avLst/>
          </a:prstGeom>
          <a:noFill/>
        </p:spPr>
        <p:txBody>
          <a:bodyPr wrap="none" rtlCol="0">
            <a:spAutoFit/>
          </a:bodyPr>
          <a:lstStyle/>
          <a:p>
            <a:r>
              <a:rPr kumimoji="1" lang="ja-JP" altLang="en-US" sz="1600" dirty="0"/>
              <a:t>三輪差動モデル</a:t>
            </a:r>
          </a:p>
        </p:txBody>
      </p:sp>
      <p:sp>
        <p:nvSpPr>
          <p:cNvPr id="25" name="圆角矩形 34">
            <a:extLst>
              <a:ext uri="{FF2B5EF4-FFF2-40B4-BE49-F238E27FC236}">
                <a16:creationId xmlns:a16="http://schemas.microsoft.com/office/drawing/2014/main" id="{4ABE1591-B67C-D300-BCBF-2CCC2EC62F7C}"/>
              </a:ext>
            </a:extLst>
          </p:cNvPr>
          <p:cNvSpPr/>
          <p:nvPr/>
        </p:nvSpPr>
        <p:spPr>
          <a:xfrm>
            <a:off x="6883611" y="5585021"/>
            <a:ext cx="1793240" cy="82296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6" name="テキスト ボックス 25">
            <a:extLst>
              <a:ext uri="{FF2B5EF4-FFF2-40B4-BE49-F238E27FC236}">
                <a16:creationId xmlns:a16="http://schemas.microsoft.com/office/drawing/2014/main" id="{0357B1AE-7587-83CE-70A3-B338208503AC}"/>
              </a:ext>
            </a:extLst>
          </p:cNvPr>
          <p:cNvSpPr txBox="1"/>
          <p:nvPr/>
        </p:nvSpPr>
        <p:spPr>
          <a:xfrm>
            <a:off x="7293424" y="5897123"/>
            <a:ext cx="822661" cy="338554"/>
          </a:xfrm>
          <a:prstGeom prst="rect">
            <a:avLst/>
          </a:prstGeom>
          <a:noFill/>
        </p:spPr>
        <p:txBody>
          <a:bodyPr wrap="none" rtlCol="0">
            <a:spAutoFit/>
          </a:bodyPr>
          <a:lstStyle/>
          <a:p>
            <a:r>
              <a:rPr kumimoji="1" lang="en-US" altLang="ja-JP" sz="1600" dirty="0"/>
              <a:t>GitHub</a:t>
            </a:r>
            <a:endParaRPr kumimoji="1" lang="ja-JP" altLang="en-US" sz="1600" dirty="0"/>
          </a:p>
        </p:txBody>
      </p:sp>
      <p:sp>
        <p:nvSpPr>
          <p:cNvPr id="28" name="テキスト ボックス 27">
            <a:extLst>
              <a:ext uri="{FF2B5EF4-FFF2-40B4-BE49-F238E27FC236}">
                <a16:creationId xmlns:a16="http://schemas.microsoft.com/office/drawing/2014/main" id="{1A5A44EE-D81C-E3C7-A0FD-F6F9891977B6}"/>
              </a:ext>
            </a:extLst>
          </p:cNvPr>
          <p:cNvSpPr txBox="1"/>
          <p:nvPr/>
        </p:nvSpPr>
        <p:spPr>
          <a:xfrm>
            <a:off x="426203" y="3469098"/>
            <a:ext cx="1723549" cy="400110"/>
          </a:xfrm>
          <a:prstGeom prst="rect">
            <a:avLst/>
          </a:prstGeom>
          <a:noFill/>
        </p:spPr>
        <p:txBody>
          <a:bodyPr wrap="none" rtlCol="0">
            <a:spAutoFit/>
          </a:bodyPr>
          <a:lstStyle/>
          <a:p>
            <a:r>
              <a:rPr kumimoji="1" lang="ja-JP" altLang="en-US" sz="2000" dirty="0"/>
              <a:t>現在の問題点</a:t>
            </a:r>
          </a:p>
        </p:txBody>
      </p:sp>
      <p:sp>
        <p:nvSpPr>
          <p:cNvPr id="29" name="圆角矩形 49">
            <a:extLst>
              <a:ext uri="{FF2B5EF4-FFF2-40B4-BE49-F238E27FC236}">
                <a16:creationId xmlns:a16="http://schemas.microsoft.com/office/drawing/2014/main" id="{2ACCBC62-67D7-3638-D820-A6217FFD3A67}"/>
              </a:ext>
            </a:extLst>
          </p:cNvPr>
          <p:cNvSpPr/>
          <p:nvPr/>
        </p:nvSpPr>
        <p:spPr>
          <a:xfrm>
            <a:off x="2579399" y="4072135"/>
            <a:ext cx="1793240" cy="82296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0" name="文本框 50">
            <a:extLst>
              <a:ext uri="{FF2B5EF4-FFF2-40B4-BE49-F238E27FC236}">
                <a16:creationId xmlns:a16="http://schemas.microsoft.com/office/drawing/2014/main" id="{DDECFB5C-55AC-F68A-E53C-733706465596}"/>
              </a:ext>
            </a:extLst>
          </p:cNvPr>
          <p:cNvSpPr txBox="1"/>
          <p:nvPr/>
        </p:nvSpPr>
        <p:spPr>
          <a:xfrm>
            <a:off x="2904595" y="4299465"/>
            <a:ext cx="1692910" cy="338554"/>
          </a:xfrm>
          <a:prstGeom prst="rect">
            <a:avLst/>
          </a:prstGeom>
          <a:noFill/>
        </p:spPr>
        <p:txBody>
          <a:bodyPr wrap="square" rtlCol="0">
            <a:spAutoFit/>
          </a:bodyPr>
          <a:lstStyle/>
          <a:p>
            <a:r>
              <a:rPr lang="ja-JP" altLang="en-US" sz="1600" dirty="0"/>
              <a:t>後輪の振動</a:t>
            </a:r>
          </a:p>
        </p:txBody>
      </p:sp>
      <p:sp>
        <p:nvSpPr>
          <p:cNvPr id="31" name="圆角矩形 49">
            <a:extLst>
              <a:ext uri="{FF2B5EF4-FFF2-40B4-BE49-F238E27FC236}">
                <a16:creationId xmlns:a16="http://schemas.microsoft.com/office/drawing/2014/main" id="{3A289D69-AC13-452B-A734-99AE02A4A67B}"/>
              </a:ext>
            </a:extLst>
          </p:cNvPr>
          <p:cNvSpPr/>
          <p:nvPr/>
        </p:nvSpPr>
        <p:spPr>
          <a:xfrm>
            <a:off x="5008803" y="4035315"/>
            <a:ext cx="1793240" cy="82296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2" name="文本框 50">
            <a:extLst>
              <a:ext uri="{FF2B5EF4-FFF2-40B4-BE49-F238E27FC236}">
                <a16:creationId xmlns:a16="http://schemas.microsoft.com/office/drawing/2014/main" id="{34BB6EBE-35E3-C1A2-5B42-7B6BC977A791}"/>
              </a:ext>
            </a:extLst>
          </p:cNvPr>
          <p:cNvSpPr txBox="1"/>
          <p:nvPr/>
        </p:nvSpPr>
        <p:spPr>
          <a:xfrm>
            <a:off x="5443960" y="4256190"/>
            <a:ext cx="1692910" cy="338554"/>
          </a:xfrm>
          <a:prstGeom prst="rect">
            <a:avLst/>
          </a:prstGeom>
          <a:noFill/>
        </p:spPr>
        <p:txBody>
          <a:bodyPr wrap="square" rtlCol="0">
            <a:spAutoFit/>
          </a:bodyPr>
          <a:lstStyle/>
          <a:p>
            <a:r>
              <a:rPr lang="ja-JP" altLang="en-US" sz="1600" dirty="0"/>
              <a:t>認識精度</a:t>
            </a:r>
          </a:p>
        </p:txBody>
      </p:sp>
      <p:sp>
        <p:nvSpPr>
          <p:cNvPr id="33" name="圆角矩形 49">
            <a:extLst>
              <a:ext uri="{FF2B5EF4-FFF2-40B4-BE49-F238E27FC236}">
                <a16:creationId xmlns:a16="http://schemas.microsoft.com/office/drawing/2014/main" id="{00637CA4-9223-38BD-DCDE-91FD5E78EA9B}"/>
              </a:ext>
            </a:extLst>
          </p:cNvPr>
          <p:cNvSpPr/>
          <p:nvPr/>
        </p:nvSpPr>
        <p:spPr>
          <a:xfrm>
            <a:off x="7494165" y="4035315"/>
            <a:ext cx="1793240" cy="822960"/>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4" name="文本框 50">
            <a:extLst>
              <a:ext uri="{FF2B5EF4-FFF2-40B4-BE49-F238E27FC236}">
                <a16:creationId xmlns:a16="http://schemas.microsoft.com/office/drawing/2014/main" id="{3A3E03C7-048B-2A8A-393E-A5623691601F}"/>
              </a:ext>
            </a:extLst>
          </p:cNvPr>
          <p:cNvSpPr txBox="1"/>
          <p:nvPr/>
        </p:nvSpPr>
        <p:spPr>
          <a:xfrm>
            <a:off x="7929322" y="4256190"/>
            <a:ext cx="1692910" cy="338554"/>
          </a:xfrm>
          <a:prstGeom prst="rect">
            <a:avLst/>
          </a:prstGeom>
          <a:noFill/>
        </p:spPr>
        <p:txBody>
          <a:bodyPr wrap="square" rtlCol="0">
            <a:spAutoFit/>
          </a:bodyPr>
          <a:lstStyle/>
          <a:p>
            <a:r>
              <a:rPr lang="ja-JP" altLang="en-US" sz="1600" dirty="0"/>
              <a:t>横断歩道</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54" descr="テキスト&#10;&#10;説明は自動で生成されたものです"/>
          <p:cNvPicPr preferRelativeResize="0">
            <a:picLocks noGrp="1"/>
          </p:cNvPicPr>
          <p:nvPr>
            <p:ph type="body" idx="1"/>
          </p:nvPr>
        </p:nvPicPr>
        <p:blipFill rotWithShape="1">
          <a:blip r:embed="rId3"/>
          <a:srcRect t="25000"/>
          <a:stretch>
            <a:fillRect/>
          </a:stretch>
        </p:blipFill>
        <p:spPr>
          <a:xfrm>
            <a:off x="20" y="10"/>
            <a:ext cx="12191980" cy="6857990"/>
          </a:xfrm>
          <a:prstGeom prst="rect">
            <a:avLst/>
          </a:prstGeom>
          <a:noFill/>
          <a:ln>
            <a:noFill/>
          </a:ln>
        </p:spPr>
      </p:pic>
      <p:sp>
        <p:nvSpPr>
          <p:cNvPr id="526" name="Google Shape;526;p54"/>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27" name="Google Shape;52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29</a:t>
            </a:fld>
            <a:endParaRPr lang="ja-JP"/>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7"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189" name="Google Shape;189;p27"/>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a:t>メンバー紹介</a:t>
            </a:r>
          </a:p>
        </p:txBody>
      </p:sp>
      <p:sp>
        <p:nvSpPr>
          <p:cNvPr id="190" name="Google Shape;190;p27"/>
          <p:cNvSpPr txBox="1"/>
          <p:nvPr/>
        </p:nvSpPr>
        <p:spPr>
          <a:xfrm>
            <a:off x="1318260" y="1800225"/>
            <a:ext cx="179959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教授:  曹文静</a:t>
            </a:r>
          </a:p>
        </p:txBody>
      </p:sp>
      <p:sp>
        <p:nvSpPr>
          <p:cNvPr id="191" name="Google Shape;191;p27"/>
          <p:cNvSpPr txBox="1"/>
          <p:nvPr/>
        </p:nvSpPr>
        <p:spPr>
          <a:xfrm>
            <a:off x="1377950" y="3063875"/>
            <a:ext cx="574611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M2:   CHEN MO,YU HONGKANG</a:t>
            </a:r>
          </a:p>
        </p:txBody>
      </p:sp>
      <p:sp>
        <p:nvSpPr>
          <p:cNvPr id="192" name="Google Shape;192;p27"/>
          <p:cNvSpPr txBox="1"/>
          <p:nvPr/>
        </p:nvSpPr>
        <p:spPr>
          <a:xfrm>
            <a:off x="1377950" y="3695700"/>
            <a:ext cx="258508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M1:   ZHAO WEI </a:t>
            </a:r>
          </a:p>
        </p:txBody>
      </p:sp>
      <p:sp>
        <p:nvSpPr>
          <p:cNvPr id="193" name="Google Shape;193;p27"/>
          <p:cNvSpPr txBox="1"/>
          <p:nvPr/>
        </p:nvSpPr>
        <p:spPr>
          <a:xfrm>
            <a:off x="1377950" y="2432050"/>
            <a:ext cx="431101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D1:  ZHENG ZHEWEN</a:t>
            </a:r>
          </a:p>
        </p:txBody>
      </p:sp>
      <p:sp>
        <p:nvSpPr>
          <p:cNvPr id="194" name="Google Shape;1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3</a:t>
            </a:fld>
            <a:endParaRPr lang="ja-JP"/>
          </a:p>
        </p:txBody>
      </p:sp>
      <p:pic>
        <p:nvPicPr>
          <p:cNvPr id="195" name="Google Shape;195;p27"/>
          <p:cNvPicPr preferRelativeResize="0"/>
          <p:nvPr/>
        </p:nvPicPr>
        <p:blipFill>
          <a:blip r:embed="rId4"/>
          <a:stretch>
            <a:fillRect/>
          </a:stretch>
        </p:blipFill>
        <p:spPr>
          <a:xfrm>
            <a:off x="5545840" y="1963224"/>
            <a:ext cx="4763136" cy="35709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7"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189" name="Google Shape;189;p27"/>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プロジェクト紹介</a:t>
            </a:r>
          </a:p>
        </p:txBody>
      </p:sp>
      <p:sp>
        <p:nvSpPr>
          <p:cNvPr id="194" name="Google Shape;1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4</a:t>
            </a:fld>
            <a:endParaRPr lang="ja-JP"/>
          </a:p>
        </p:txBody>
      </p:sp>
      <p:pic>
        <p:nvPicPr>
          <p:cNvPr id="2" name="图片 4" descr="图示&#10;&#10;AI 生成的内容可能不正确。">
            <a:extLst>
              <a:ext uri="{FF2B5EF4-FFF2-40B4-BE49-F238E27FC236}">
                <a16:creationId xmlns:a16="http://schemas.microsoft.com/office/drawing/2014/main" id="{64391DC2-ADAF-B3D0-C2AA-EDEFA79BB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303" y="1141044"/>
            <a:ext cx="7033239" cy="5215306"/>
          </a:xfrm>
          <a:prstGeom prst="rect">
            <a:avLst/>
          </a:prstGeom>
        </p:spPr>
      </p:pic>
      <p:sp>
        <p:nvSpPr>
          <p:cNvPr id="4" name="文本框 6">
            <a:extLst>
              <a:ext uri="{FF2B5EF4-FFF2-40B4-BE49-F238E27FC236}">
                <a16:creationId xmlns:a16="http://schemas.microsoft.com/office/drawing/2014/main" id="{78648612-0538-E680-9DE5-FE0C2BC0891D}"/>
              </a:ext>
            </a:extLst>
          </p:cNvPr>
          <p:cNvSpPr txBox="1"/>
          <p:nvPr/>
        </p:nvSpPr>
        <p:spPr>
          <a:xfrm>
            <a:off x="296367" y="2213257"/>
            <a:ext cx="4317478" cy="3046988"/>
          </a:xfrm>
          <a:prstGeom prst="rect">
            <a:avLst/>
          </a:prstGeom>
          <a:noFill/>
        </p:spPr>
        <p:txBody>
          <a:bodyPr wrap="square" rtlCol="0">
            <a:spAutoFit/>
          </a:bodyPr>
          <a:lstStyle/>
          <a:p>
            <a:r>
              <a:rPr lang="en-US" altLang="ja-JP" sz="2400" dirty="0"/>
              <a:t>AI</a:t>
            </a:r>
            <a:r>
              <a:rPr lang="ja-JP" altLang="en-US" sz="2400" dirty="0"/>
              <a:t>フォーミュラ</a:t>
            </a:r>
            <a:r>
              <a:rPr lang="en-US" altLang="ja-JP" sz="2400" dirty="0"/>
              <a:t>:</a:t>
            </a:r>
          </a:p>
          <a:p>
            <a:endParaRPr lang="en-US" altLang="ja-JP" sz="2400" dirty="0"/>
          </a:p>
          <a:p>
            <a:r>
              <a:rPr lang="ja-JP" altLang="en-US" sz="2400" dirty="0"/>
              <a:t>本田が設計したこのプロジェクトは、自動運転ロボットを開発し、学生を新世代の研究者として育成することを目的としています。</a:t>
            </a:r>
          </a:p>
          <a:p>
            <a:endParaRPr lang="ja-JP"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951622" y="1047697"/>
            <a:ext cx="5807075" cy="5714365"/>
          </a:xfrm>
          <a:prstGeom prst="rect">
            <a:avLst/>
          </a:prstGeom>
        </p:spPr>
      </p:pic>
      <p:pic>
        <p:nvPicPr>
          <p:cNvPr id="201" name="Google Shape;201;p28" descr="図形"/>
          <p:cNvPicPr preferRelativeResize="0">
            <a:picLocks noGrp="1"/>
          </p:cNvPicPr>
          <p:nvPr>
            <p:ph type="body" idx="1"/>
          </p:nvPr>
        </p:nvPicPr>
        <p:blipFill rotWithShape="1">
          <a:blip r:embed="rId4"/>
          <a:srcRect/>
          <a:stretch>
            <a:fillRect/>
          </a:stretch>
        </p:blipFill>
        <p:spPr>
          <a:xfrm>
            <a:off x="0" y="3544"/>
            <a:ext cx="12192000" cy="1137600"/>
          </a:xfrm>
          <a:prstGeom prst="rect">
            <a:avLst/>
          </a:prstGeom>
          <a:noFill/>
          <a:ln>
            <a:noFill/>
          </a:ln>
        </p:spPr>
      </p:pic>
      <p:sp>
        <p:nvSpPr>
          <p:cNvPr id="202" name="Google Shape;202;p28"/>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1</a:t>
            </a:r>
            <a:r>
              <a:rPr lang="ja-JP" altLang="en-US" dirty="0"/>
              <a:t>、</a:t>
            </a:r>
            <a:r>
              <a:rPr lang="ja-JP" dirty="0"/>
              <a:t>チーム方針</a:t>
            </a:r>
          </a:p>
        </p:txBody>
      </p:sp>
      <p:sp>
        <p:nvSpPr>
          <p:cNvPr id="20" name="テキスト ボックス 19">
            <a:extLst>
              <a:ext uri="{FF2B5EF4-FFF2-40B4-BE49-F238E27FC236}">
                <a16:creationId xmlns:a16="http://schemas.microsoft.com/office/drawing/2014/main" id="{592D1AFE-4F9F-EBAA-8102-0278F839B250}"/>
              </a:ext>
            </a:extLst>
          </p:cNvPr>
          <p:cNvSpPr txBox="1"/>
          <p:nvPr/>
        </p:nvSpPr>
        <p:spPr>
          <a:xfrm>
            <a:off x="925975" y="1585732"/>
            <a:ext cx="3310359" cy="369332"/>
          </a:xfrm>
          <a:prstGeom prst="rect">
            <a:avLst/>
          </a:prstGeom>
          <a:noFill/>
        </p:spPr>
        <p:txBody>
          <a:bodyPr wrap="square" rtlCol="0">
            <a:spAutoFit/>
          </a:bodyPr>
          <a:lstStyle/>
          <a:p>
            <a:r>
              <a:rPr kumimoji="1" lang="ja-JP" altLang="en-US" sz="1800" dirty="0"/>
              <a:t>画像処理：</a:t>
            </a:r>
            <a:r>
              <a:rPr kumimoji="1" lang="en-US" altLang="ja-JP" sz="1800" dirty="0"/>
              <a:t>YOLOP</a:t>
            </a:r>
            <a:r>
              <a:rPr kumimoji="1" lang="ja-JP" altLang="en-US" sz="1800" dirty="0"/>
              <a:t>、</a:t>
            </a:r>
            <a:r>
              <a:rPr kumimoji="1" lang="en-US" altLang="ja-JP" sz="1800" dirty="0"/>
              <a:t>OpenCV</a:t>
            </a:r>
            <a:endParaRPr kumimoji="1" lang="ja-JP" altLang="en-US" sz="1800" dirty="0"/>
          </a:p>
        </p:txBody>
      </p:sp>
      <p:sp>
        <p:nvSpPr>
          <p:cNvPr id="21" name="テキスト ボックス 20">
            <a:extLst>
              <a:ext uri="{FF2B5EF4-FFF2-40B4-BE49-F238E27FC236}">
                <a16:creationId xmlns:a16="http://schemas.microsoft.com/office/drawing/2014/main" id="{26EF0F86-42D6-711F-9467-CE277377CAFD}"/>
              </a:ext>
            </a:extLst>
          </p:cNvPr>
          <p:cNvSpPr txBox="1"/>
          <p:nvPr/>
        </p:nvSpPr>
        <p:spPr>
          <a:xfrm>
            <a:off x="925974" y="2691114"/>
            <a:ext cx="4687747" cy="369332"/>
          </a:xfrm>
          <a:prstGeom prst="rect">
            <a:avLst/>
          </a:prstGeom>
          <a:noFill/>
        </p:spPr>
        <p:txBody>
          <a:bodyPr wrap="square" rtlCol="0">
            <a:spAutoFit/>
          </a:bodyPr>
          <a:lstStyle/>
          <a:p>
            <a:r>
              <a:rPr kumimoji="1" lang="ja-JP" altLang="en-US" sz="1800" dirty="0"/>
              <a:t>データ処理：カルマンフィルタ、片側補充</a:t>
            </a:r>
          </a:p>
        </p:txBody>
      </p:sp>
      <p:sp>
        <p:nvSpPr>
          <p:cNvPr id="22" name="テキスト ボックス 21">
            <a:extLst>
              <a:ext uri="{FF2B5EF4-FFF2-40B4-BE49-F238E27FC236}">
                <a16:creationId xmlns:a16="http://schemas.microsoft.com/office/drawing/2014/main" id="{FD276B76-6AEC-558F-0FBE-2F7174F66452}"/>
              </a:ext>
            </a:extLst>
          </p:cNvPr>
          <p:cNvSpPr txBox="1"/>
          <p:nvPr/>
        </p:nvSpPr>
        <p:spPr>
          <a:xfrm>
            <a:off x="925975" y="3796496"/>
            <a:ext cx="4907666" cy="369332"/>
          </a:xfrm>
          <a:prstGeom prst="rect">
            <a:avLst/>
          </a:prstGeom>
          <a:noFill/>
        </p:spPr>
        <p:txBody>
          <a:bodyPr wrap="square" rtlCol="0">
            <a:spAutoFit/>
          </a:bodyPr>
          <a:lstStyle/>
          <a:p>
            <a:r>
              <a:rPr kumimoji="1" lang="ja-JP" altLang="en-US" sz="1800" dirty="0"/>
              <a:t>制御手法：リアプノフ制御器</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9"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210" name="Google Shape;210;p29"/>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2.1</a:t>
            </a:r>
            <a:r>
              <a:rPr lang="ja-JP" altLang="en-US" dirty="0"/>
              <a:t>、</a:t>
            </a:r>
            <a:r>
              <a:rPr lang="ja-JP" dirty="0"/>
              <a:t> SLAMの応用</a:t>
            </a:r>
          </a:p>
        </p:txBody>
      </p:sp>
      <p:pic>
        <p:nvPicPr>
          <p:cNvPr id="211" name="Google Shape;211;p29" descr="鳥の群れの絵&#10;&#10;低い精度で自動的に生成された説明"/>
          <p:cNvPicPr preferRelativeResize="0"/>
          <p:nvPr/>
        </p:nvPicPr>
        <p:blipFill rotWithShape="1">
          <a:blip r:embed="rId4"/>
          <a:srcRect/>
          <a:stretch>
            <a:fillRect/>
          </a:stretch>
        </p:blipFill>
        <p:spPr>
          <a:xfrm>
            <a:off x="6463191" y="1187067"/>
            <a:ext cx="5043996" cy="1893487"/>
          </a:xfrm>
          <a:prstGeom prst="rect">
            <a:avLst/>
          </a:prstGeom>
          <a:noFill/>
          <a:ln>
            <a:noFill/>
          </a:ln>
        </p:spPr>
      </p:pic>
      <p:sp>
        <p:nvSpPr>
          <p:cNvPr id="212" name="Google Shape;212;p29"/>
          <p:cNvSpPr txBox="1"/>
          <p:nvPr/>
        </p:nvSpPr>
        <p:spPr>
          <a:xfrm>
            <a:off x="7816872" y="3298189"/>
            <a:ext cx="2231756" cy="351883"/>
          </a:xfrm>
          <a:prstGeom prst="rect">
            <a:avLst/>
          </a:prstGeom>
          <a:noFill/>
          <a:ln>
            <a:noFill/>
          </a:ln>
        </p:spPr>
        <p:txBody>
          <a:bodyPr spcFirstLastPara="1" wrap="square" lIns="90000" tIns="82800" rIns="90000" bIns="82800" anchor="t" anchorCtr="0">
            <a:spAutoFit/>
          </a:bodyPr>
          <a:lstStyle/>
          <a:p>
            <a:pPr marL="0" marR="0" lvl="0" indent="0" algn="l" rtl="0">
              <a:spcBef>
                <a:spcPts val="0"/>
              </a:spcBef>
              <a:spcAft>
                <a:spcPts val="0"/>
              </a:spcAft>
              <a:buNone/>
            </a:pPr>
            <a:r>
              <a:rPr lang="ja-JP" sz="1200" dirty="0">
                <a:solidFill>
                  <a:srgbClr val="000000"/>
                </a:solidFill>
                <a:latin typeface="Arial" panose="020B0604020202020204"/>
                <a:ea typeface="Arial" panose="020B0604020202020204"/>
                <a:cs typeface="Arial" panose="020B0604020202020204"/>
                <a:sym typeface="Arial" panose="020B0604020202020204"/>
              </a:rPr>
              <a:t>　廊下の2次元地図編集後</a:t>
            </a:r>
          </a:p>
        </p:txBody>
      </p:sp>
      <p:sp>
        <p:nvSpPr>
          <p:cNvPr id="213" name="Google Shape;213;p29"/>
          <p:cNvSpPr txBox="1"/>
          <p:nvPr/>
        </p:nvSpPr>
        <p:spPr>
          <a:xfrm>
            <a:off x="8001474" y="6291720"/>
            <a:ext cx="2231756" cy="351883"/>
          </a:xfrm>
          <a:prstGeom prst="rect">
            <a:avLst/>
          </a:prstGeom>
          <a:noFill/>
          <a:ln>
            <a:noFill/>
          </a:ln>
        </p:spPr>
        <p:txBody>
          <a:bodyPr spcFirstLastPara="1" wrap="square" lIns="90000" tIns="82800" rIns="90000" bIns="82800" anchor="t" anchorCtr="0">
            <a:spAutoFit/>
          </a:bodyPr>
          <a:lstStyle/>
          <a:p>
            <a:pPr marL="0" marR="0" lvl="0" indent="0" algn="l" rtl="0">
              <a:spcBef>
                <a:spcPts val="0"/>
              </a:spcBef>
              <a:spcAft>
                <a:spcPts val="0"/>
              </a:spcAft>
              <a:buNone/>
            </a:pPr>
            <a:r>
              <a:rPr lang="ja-JP" sz="1200" dirty="0">
                <a:solidFill>
                  <a:srgbClr val="000000"/>
                </a:solidFill>
                <a:latin typeface="Arial" panose="020B0604020202020204"/>
                <a:ea typeface="Arial" panose="020B0604020202020204"/>
                <a:cs typeface="Arial" panose="020B0604020202020204"/>
                <a:sym typeface="Arial" panose="020B0604020202020204"/>
              </a:rPr>
              <a:t>　テストコース図</a:t>
            </a:r>
          </a:p>
        </p:txBody>
      </p:sp>
      <p:pic>
        <p:nvPicPr>
          <p:cNvPr id="214" name="Google Shape;214;p29" descr="rtabmap02(1)"/>
          <p:cNvPicPr preferRelativeResize="0"/>
          <p:nvPr/>
        </p:nvPicPr>
        <p:blipFill rotWithShape="1">
          <a:blip r:embed="rId5"/>
          <a:srcRect/>
          <a:stretch>
            <a:fillRect/>
          </a:stretch>
        </p:blipFill>
        <p:spPr>
          <a:xfrm>
            <a:off x="7579995" y="3867785"/>
            <a:ext cx="2280920" cy="2358390"/>
          </a:xfrm>
          <a:prstGeom prst="rect">
            <a:avLst/>
          </a:prstGeom>
          <a:noFill/>
          <a:ln>
            <a:noFill/>
          </a:ln>
        </p:spPr>
      </p:pic>
      <p:sp>
        <p:nvSpPr>
          <p:cNvPr id="215" name="Google Shape;215;p29"/>
          <p:cNvSpPr txBox="1"/>
          <p:nvPr/>
        </p:nvSpPr>
        <p:spPr>
          <a:xfrm>
            <a:off x="621665" y="1409700"/>
            <a:ext cx="5768975" cy="50565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本来の目標：ロボットによる地図を作るためにRTAB-SLAMを使用する。次のステップは、Navigation2システムを起動して、自律走行させる。</a:t>
            </a: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結果：計算量が膨大となり、結果としてナビゲーションシステムの起動に失敗した。</a:t>
            </a: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ja-JP" sz="1800" b="1">
                <a:solidFill>
                  <a:schemeClr val="dk1"/>
                </a:solidFill>
                <a:latin typeface="Arial" panose="020B0604020202020204"/>
                <a:ea typeface="Arial" panose="020B0604020202020204"/>
                <a:cs typeface="Arial" panose="020B0604020202020204"/>
                <a:sym typeface="Arial" panose="020B0604020202020204"/>
              </a:rPr>
              <a:t>学会発表</a:t>
            </a:r>
          </a:p>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学会名：第25回計測自動制御学会システムインテグレーション部門講演会</a:t>
            </a:r>
          </a:p>
          <a:p>
            <a:pPr marL="0" marR="0" lvl="0" indent="0" algn="l" rtl="0">
              <a:spcBef>
                <a:spcPts val="0"/>
              </a:spcBef>
              <a:spcAft>
                <a:spcPts val="0"/>
              </a:spcAft>
              <a:buNone/>
            </a:pPr>
            <a:r>
              <a:rPr lang="ja-JP" sz="1800">
                <a:solidFill>
                  <a:schemeClr val="dk1"/>
                </a:solidFill>
                <a:latin typeface="Arial" panose="020B0604020202020204"/>
                <a:ea typeface="Arial" panose="020B0604020202020204"/>
                <a:cs typeface="Arial" panose="020B0604020202020204"/>
                <a:sym typeface="Arial" panose="020B0604020202020204"/>
              </a:rPr>
              <a:t>タイトル：Research on Visual SLAM Configuration Using ZED Camera for AI Formula Unmanned Vehicle</a:t>
            </a:r>
          </a:p>
        </p:txBody>
      </p:sp>
      <p:sp>
        <p:nvSpPr>
          <p:cNvPr id="216" name="Google Shape;2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6</a:t>
            </a:fld>
            <a:endParaRPr lang="ja-JP"/>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0"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223" name="Google Shape;223;p30"/>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2.2 </a:t>
            </a:r>
            <a:r>
              <a:rPr lang="ja-JP" altLang="en-US" dirty="0"/>
              <a:t>、</a:t>
            </a:r>
            <a:r>
              <a:rPr lang="ja-JP" dirty="0"/>
              <a:t>白線認識</a:t>
            </a:r>
          </a:p>
        </p:txBody>
      </p:sp>
      <p:sp>
        <p:nvSpPr>
          <p:cNvPr id="224" name="Google Shape;224;p30"/>
          <p:cNvSpPr txBox="1"/>
          <p:nvPr/>
        </p:nvSpPr>
        <p:spPr>
          <a:xfrm>
            <a:off x="249675" y="1325775"/>
            <a:ext cx="12192000" cy="945515"/>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ja-JP" sz="2400">
                <a:solidFill>
                  <a:schemeClr val="dk1"/>
                </a:solidFill>
              </a:rPr>
              <a:t>本田の支援と提案を受け、まず車線検出の主要手法としてYOLOPを選択</a:t>
            </a:r>
            <a:endParaRPr sz="2400"/>
          </a:p>
          <a:p>
            <a:pPr marL="0" marR="0" lvl="0" indent="0" algn="l" rtl="0">
              <a:spcBef>
                <a:spcPts val="12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225" name="Google Shape;225;p30"/>
          <p:cNvPicPr preferRelativeResize="0"/>
          <p:nvPr/>
        </p:nvPicPr>
        <p:blipFill>
          <a:blip r:embed="rId4"/>
          <a:stretch>
            <a:fillRect/>
          </a:stretch>
        </p:blipFill>
        <p:spPr>
          <a:xfrm>
            <a:off x="417801" y="1903281"/>
            <a:ext cx="4844182" cy="3198105"/>
          </a:xfrm>
          <a:prstGeom prst="rect">
            <a:avLst/>
          </a:prstGeom>
          <a:noFill/>
          <a:ln>
            <a:noFill/>
          </a:ln>
        </p:spPr>
      </p:pic>
      <p:pic>
        <p:nvPicPr>
          <p:cNvPr id="226" name="Google Shape;226;p30"/>
          <p:cNvPicPr preferRelativeResize="0"/>
          <p:nvPr/>
        </p:nvPicPr>
        <p:blipFill>
          <a:blip r:embed="rId5"/>
          <a:stretch>
            <a:fillRect/>
          </a:stretch>
        </p:blipFill>
        <p:spPr>
          <a:xfrm>
            <a:off x="5617876" y="1903281"/>
            <a:ext cx="4844182" cy="3199332"/>
          </a:xfrm>
          <a:prstGeom prst="rect">
            <a:avLst/>
          </a:prstGeom>
          <a:noFill/>
          <a:ln>
            <a:noFill/>
          </a:ln>
        </p:spPr>
      </p:pic>
      <p:sp>
        <p:nvSpPr>
          <p:cNvPr id="227" name="Google Shape;227;p30"/>
          <p:cNvSpPr txBox="1"/>
          <p:nvPr/>
        </p:nvSpPr>
        <p:spPr>
          <a:xfrm>
            <a:off x="698588" y="5168600"/>
            <a:ext cx="44517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1800" dirty="0">
                <a:solidFill>
                  <a:schemeClr val="dk1"/>
                </a:solidFill>
              </a:rPr>
              <a:t>　　　</a:t>
            </a:r>
            <a:r>
              <a:rPr lang="ja-JP" sz="1800" dirty="0">
                <a:solidFill>
                  <a:schemeClr val="dk1"/>
                </a:solidFill>
              </a:rPr>
              <a:t> YOLOPの車線検出結果</a:t>
            </a:r>
            <a:endParaRPr sz="1800" dirty="0">
              <a:solidFill>
                <a:schemeClr val="dk1"/>
              </a:solidFill>
            </a:endParaRPr>
          </a:p>
        </p:txBody>
      </p:sp>
      <p:sp>
        <p:nvSpPr>
          <p:cNvPr id="228" name="Google Shape;228;p30"/>
          <p:cNvSpPr txBox="1"/>
          <p:nvPr/>
        </p:nvSpPr>
        <p:spPr>
          <a:xfrm>
            <a:off x="6659825" y="5168600"/>
            <a:ext cx="34623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1800" dirty="0">
                <a:solidFill>
                  <a:schemeClr val="dk1"/>
                </a:solidFill>
              </a:rPr>
              <a:t>車線検出結果の出力</a:t>
            </a:r>
            <a:endParaRPr sz="1800" dirty="0">
              <a:solidFill>
                <a:schemeClr val="dk1"/>
              </a:solidFill>
            </a:endParaRPr>
          </a:p>
        </p:txBody>
      </p:sp>
      <p:sp>
        <p:nvSpPr>
          <p:cNvPr id="229" name="Google Shape;229;p30"/>
          <p:cNvSpPr txBox="1"/>
          <p:nvPr/>
        </p:nvSpPr>
        <p:spPr>
          <a:xfrm>
            <a:off x="249675" y="5589035"/>
            <a:ext cx="11069100" cy="7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ja-JP" sz="2400" b="1" dirty="0">
                <a:solidFill>
                  <a:schemeClr val="dk1"/>
                </a:solidFill>
              </a:rPr>
              <a:t>利点</a:t>
            </a:r>
            <a:r>
              <a:rPr lang="ja-JP" sz="2400" dirty="0">
                <a:solidFill>
                  <a:schemeClr val="dk1"/>
                </a:solidFill>
              </a:rPr>
              <a:t>：リアルタイム推論と低計算負荷</a:t>
            </a:r>
            <a:endParaRPr sz="2400" dirty="0">
              <a:solidFill>
                <a:schemeClr val="dk1"/>
              </a:solidFill>
            </a:endParaRPr>
          </a:p>
          <a:p>
            <a:pPr marL="0" lvl="0" indent="0" algn="l" rtl="0">
              <a:spcBef>
                <a:spcPts val="0"/>
              </a:spcBef>
              <a:spcAft>
                <a:spcPts val="0"/>
              </a:spcAft>
              <a:buNone/>
            </a:pPr>
            <a:r>
              <a:rPr lang="ja-JP" sz="2400" b="1" dirty="0">
                <a:solidFill>
                  <a:schemeClr val="dk1"/>
                </a:solidFill>
              </a:rPr>
              <a:t>課題</a:t>
            </a:r>
            <a:r>
              <a:rPr lang="ja-JP" sz="2400" dirty="0">
                <a:solidFill>
                  <a:schemeClr val="dk1"/>
                </a:solidFill>
              </a:rPr>
              <a:t>：学習不足のため、高ノイズ環境では出力される車線ポイントが不連続または不正確になる可能性がある</a:t>
            </a:r>
            <a:endParaRPr sz="2400" dirty="0">
              <a:solidFill>
                <a:schemeClr val="dk1"/>
              </a:solidFill>
            </a:endParaRPr>
          </a:p>
        </p:txBody>
      </p:sp>
      <p:sp>
        <p:nvSpPr>
          <p:cNvPr id="230" name="Google Shape;230;p30"/>
          <p:cNvSpPr txBox="1"/>
          <p:nvPr/>
        </p:nvSpPr>
        <p:spPr>
          <a:xfrm>
            <a:off x="249680" y="1047560"/>
            <a:ext cx="609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b="1">
                <a:solidFill>
                  <a:schemeClr val="dk1"/>
                </a:solidFill>
                <a:latin typeface="Arial" panose="020B0604020202020204"/>
                <a:ea typeface="Arial" panose="020B0604020202020204"/>
                <a:cs typeface="Arial" panose="020B0604020202020204"/>
                <a:sym typeface="Arial" panose="020B0604020202020204"/>
              </a:rPr>
              <a:t>YOLOPを用いた画像処理の手法</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1" descr="図形"/>
          <p:cNvPicPr preferRelativeResize="0">
            <a:picLocks noGrp="1"/>
          </p:cNvPicPr>
          <p:nvPr>
            <p:ph type="body" idx="1"/>
          </p:nvPr>
        </p:nvPicPr>
        <p:blipFill rotWithShape="1">
          <a:blip r:embed="rId3"/>
          <a:srcRect/>
          <a:stretch>
            <a:fillRect/>
          </a:stretch>
        </p:blipFill>
        <p:spPr>
          <a:xfrm>
            <a:off x="0" y="3544"/>
            <a:ext cx="12192000" cy="1137500"/>
          </a:xfrm>
          <a:prstGeom prst="rect">
            <a:avLst/>
          </a:prstGeom>
          <a:noFill/>
          <a:ln>
            <a:noFill/>
          </a:ln>
        </p:spPr>
      </p:pic>
      <p:sp>
        <p:nvSpPr>
          <p:cNvPr id="237" name="Google Shape;237;p31"/>
          <p:cNvSpPr txBox="1">
            <a:spLocks noGrp="1"/>
          </p:cNvSpPr>
          <p:nvPr>
            <p:ph type="title"/>
          </p:nvPr>
        </p:nvSpPr>
        <p:spPr>
          <a:xfrm>
            <a:off x="1073" y="22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2.2 </a:t>
            </a:r>
            <a:r>
              <a:rPr lang="ja-JP" altLang="en-US" dirty="0"/>
              <a:t>、</a:t>
            </a:r>
            <a:r>
              <a:rPr lang="ja-JP" dirty="0"/>
              <a:t>白線認識</a:t>
            </a:r>
          </a:p>
        </p:txBody>
      </p:sp>
      <p:sp>
        <p:nvSpPr>
          <p:cNvPr id="238" name="Google Shape;23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8</a:t>
            </a:fld>
            <a:endParaRPr lang="ja-JP"/>
          </a:p>
        </p:txBody>
      </p:sp>
      <p:sp>
        <p:nvSpPr>
          <p:cNvPr id="239" name="Google Shape;239;p31"/>
          <p:cNvSpPr txBox="1"/>
          <p:nvPr/>
        </p:nvSpPr>
        <p:spPr>
          <a:xfrm>
            <a:off x="263150" y="1141054"/>
            <a:ext cx="6327900" cy="47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1800" b="1">
                <a:solidFill>
                  <a:schemeClr val="dk1"/>
                </a:solidFill>
                <a:latin typeface="Arial" panose="020B0604020202020204"/>
                <a:ea typeface="Arial" panose="020B0604020202020204"/>
                <a:cs typeface="Arial" panose="020B0604020202020204"/>
                <a:sym typeface="Arial" panose="020B0604020202020204"/>
              </a:rPr>
              <a:t>OpenCVを用いた画像処理の手法</a:t>
            </a: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0" name="Google Shape;240;p31"/>
          <p:cNvSpPr txBox="1"/>
          <p:nvPr/>
        </p:nvSpPr>
        <p:spPr>
          <a:xfrm>
            <a:off x="263150" y="1615050"/>
            <a:ext cx="11398500" cy="9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2400" dirty="0">
                <a:solidFill>
                  <a:schemeClr val="dk1"/>
                </a:solidFill>
              </a:rPr>
              <a:t>OpenCVは、オープンソースのコンピュータビジョンおよび機械学習ライブラリであり、画像処理やコンピュータビジョンタスクに広く使用されている</a:t>
            </a:r>
          </a:p>
        </p:txBody>
      </p:sp>
      <p:sp>
        <p:nvSpPr>
          <p:cNvPr id="241" name="Google Shape;241;p31"/>
          <p:cNvSpPr/>
          <p:nvPr/>
        </p:nvSpPr>
        <p:spPr>
          <a:xfrm>
            <a:off x="2878675" y="2840025"/>
            <a:ext cx="2299500" cy="14973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panose="020B0604020202020204"/>
              <a:buNone/>
            </a:pPr>
            <a:r>
              <a:rPr lang="ja-JP" sz="2400">
                <a:solidFill>
                  <a:schemeClr val="dk1"/>
                </a:solidFill>
              </a:rPr>
              <a:t>CLAHE</a:t>
            </a:r>
            <a:endParaRPr sz="2400"/>
          </a:p>
        </p:txBody>
      </p:sp>
      <p:sp>
        <p:nvSpPr>
          <p:cNvPr id="242" name="Google Shape;242;p31"/>
          <p:cNvSpPr/>
          <p:nvPr/>
        </p:nvSpPr>
        <p:spPr>
          <a:xfrm>
            <a:off x="6672050" y="2840025"/>
            <a:ext cx="2299500" cy="14973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panose="020B0604020202020204"/>
              <a:buNone/>
            </a:pPr>
            <a:r>
              <a:rPr lang="ja-JP" sz="2400">
                <a:solidFill>
                  <a:schemeClr val="dk1"/>
                </a:solidFill>
              </a:rPr>
              <a:t>鳥瞰変換</a:t>
            </a:r>
            <a:endParaRPr sz="2400"/>
          </a:p>
        </p:txBody>
      </p:sp>
      <p:sp>
        <p:nvSpPr>
          <p:cNvPr id="243" name="Google Shape;243;p31"/>
          <p:cNvSpPr/>
          <p:nvPr/>
        </p:nvSpPr>
        <p:spPr>
          <a:xfrm>
            <a:off x="803900" y="5016400"/>
            <a:ext cx="2299500" cy="14973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panose="020B0604020202020204"/>
              <a:buNone/>
            </a:pPr>
            <a:r>
              <a:rPr lang="zh-CN" altLang="en-US" sz="2400" dirty="0">
                <a:sym typeface="+mn-ea"/>
              </a:rPr>
              <a:t>モルフォロジー処理</a:t>
            </a:r>
            <a:endParaRPr sz="2400" dirty="0"/>
          </a:p>
        </p:txBody>
      </p:sp>
      <p:sp>
        <p:nvSpPr>
          <p:cNvPr id="244" name="Google Shape;244;p31"/>
          <p:cNvSpPr/>
          <p:nvPr/>
        </p:nvSpPr>
        <p:spPr>
          <a:xfrm>
            <a:off x="4812650" y="5016400"/>
            <a:ext cx="2299500" cy="14973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panose="020B0604020202020204"/>
              <a:buNone/>
            </a:pPr>
            <a:r>
              <a:rPr lang="ja-JP" sz="2400">
                <a:solidFill>
                  <a:schemeClr val="dk1"/>
                </a:solidFill>
              </a:rPr>
              <a:t>Hough変換</a:t>
            </a:r>
            <a:endParaRPr sz="2400"/>
          </a:p>
        </p:txBody>
      </p:sp>
      <p:sp>
        <p:nvSpPr>
          <p:cNvPr id="245" name="Google Shape;245;p31"/>
          <p:cNvSpPr/>
          <p:nvPr/>
        </p:nvSpPr>
        <p:spPr>
          <a:xfrm>
            <a:off x="8610600" y="5016400"/>
            <a:ext cx="2299500" cy="14973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panose="020B0604020202020204"/>
              <a:buNone/>
            </a:pPr>
            <a:endParaRPr lang="en-US" altLang="ja-JP" sz="2400" dirty="0">
              <a:solidFill>
                <a:schemeClr val="dk1"/>
              </a:solidFill>
              <a:sym typeface="+mn-ea"/>
            </a:endParaRPr>
          </a:p>
          <a:p>
            <a:pPr marL="0" lvl="0" indent="0" algn="ctr" rtl="0">
              <a:spcBef>
                <a:spcPts val="0"/>
              </a:spcBef>
              <a:spcAft>
                <a:spcPts val="0"/>
              </a:spcAft>
              <a:buClr>
                <a:schemeClr val="dk1"/>
              </a:buClr>
              <a:buFont typeface="Arial" panose="020B0604020202020204"/>
              <a:buNone/>
            </a:pPr>
            <a:r>
              <a:rPr lang="ja-JP" sz="2400" dirty="0">
                <a:solidFill>
                  <a:schemeClr val="dk1"/>
                </a:solidFill>
                <a:sym typeface="+mn-ea"/>
              </a:rPr>
              <a:t>Cannyエッジ検出</a:t>
            </a:r>
            <a:endParaRPr sz="2400" dirty="0"/>
          </a:p>
          <a:p>
            <a:pPr marL="0" lvl="0" indent="0" algn="ctr" rtl="0">
              <a:spcBef>
                <a:spcPts val="0"/>
              </a:spcBef>
              <a:spcAft>
                <a:spcPts val="0"/>
              </a:spcAft>
              <a:buClr>
                <a:schemeClr val="dk1"/>
              </a:buClr>
              <a:buFont typeface="Arial" panose="020B0604020202020204"/>
              <a:buNone/>
            </a:pPr>
            <a:endParaRPr sz="2400" dirty="0"/>
          </a:p>
        </p:txBody>
      </p:sp>
      <p:cxnSp>
        <p:nvCxnSpPr>
          <p:cNvPr id="247" name="Google Shape;247;p31"/>
          <p:cNvCxnSpPr/>
          <p:nvPr/>
        </p:nvCxnSpPr>
        <p:spPr>
          <a:xfrm>
            <a:off x="3103400" y="5764415"/>
            <a:ext cx="1709400" cy="600"/>
          </a:xfrm>
          <a:prstGeom prst="curvedConnector3">
            <a:avLst>
              <a:gd name="adj1" fmla="val 49996"/>
            </a:avLst>
          </a:prstGeom>
          <a:noFill/>
          <a:ln w="38100" cap="flat" cmpd="sng">
            <a:solidFill>
              <a:schemeClr val="dk1"/>
            </a:solidFill>
            <a:prstDash val="solid"/>
            <a:round/>
            <a:headEnd type="stealth" w="med" len="med"/>
            <a:tailEnd type="none" w="med" len="med"/>
          </a:ln>
        </p:spPr>
      </p:cxnSp>
      <p:cxnSp>
        <p:nvCxnSpPr>
          <p:cNvPr id="248" name="Google Shape;248;p31"/>
          <p:cNvCxnSpPr>
            <a:stCxn id="244" idx="3"/>
            <a:endCxn id="245" idx="1"/>
          </p:cNvCxnSpPr>
          <p:nvPr/>
        </p:nvCxnSpPr>
        <p:spPr>
          <a:xfrm>
            <a:off x="7112150" y="5765050"/>
            <a:ext cx="1498500" cy="600"/>
          </a:xfrm>
          <a:prstGeom prst="curvedConnector3">
            <a:avLst>
              <a:gd name="adj1" fmla="val 49998"/>
            </a:avLst>
          </a:prstGeom>
          <a:noFill/>
          <a:ln w="38100" cap="flat" cmpd="sng">
            <a:solidFill>
              <a:schemeClr val="dk1"/>
            </a:solidFill>
            <a:prstDash val="solid"/>
            <a:round/>
            <a:headEnd type="stealth" w="med" len="med"/>
            <a:tailEnd type="none" w="med" len="med"/>
          </a:ln>
        </p:spPr>
      </p:cxnSp>
      <p:cxnSp>
        <p:nvCxnSpPr>
          <p:cNvPr id="249" name="Google Shape;249;p31"/>
          <p:cNvCxnSpPr>
            <a:stCxn id="242" idx="3"/>
            <a:endCxn id="245" idx="0"/>
          </p:cNvCxnSpPr>
          <p:nvPr/>
        </p:nvCxnSpPr>
        <p:spPr>
          <a:xfrm>
            <a:off x="8971550" y="3588675"/>
            <a:ext cx="788700" cy="1427700"/>
          </a:xfrm>
          <a:prstGeom prst="curvedConnector2">
            <a:avLst/>
          </a:prstGeom>
          <a:noFill/>
          <a:ln w="38100" cap="flat" cmpd="sng">
            <a:solidFill>
              <a:schemeClr val="dk1"/>
            </a:solidFill>
            <a:prstDash val="solid"/>
            <a:round/>
            <a:headEnd type="none" w="med" len="med"/>
            <a:tailEnd type="triangle" w="med" len="med"/>
          </a:ln>
        </p:spPr>
      </p:cxnSp>
      <p:cxnSp>
        <p:nvCxnSpPr>
          <p:cNvPr id="250" name="Google Shape;250;p31"/>
          <p:cNvCxnSpPr>
            <a:stCxn id="241" idx="3"/>
            <a:endCxn id="242" idx="1"/>
          </p:cNvCxnSpPr>
          <p:nvPr/>
        </p:nvCxnSpPr>
        <p:spPr>
          <a:xfrm>
            <a:off x="5178175" y="3588675"/>
            <a:ext cx="1494000" cy="600"/>
          </a:xfrm>
          <a:prstGeom prst="curvedConnector3">
            <a:avLst>
              <a:gd name="adj1" fmla="val 49996"/>
            </a:avLst>
          </a:prstGeom>
          <a:noFill/>
          <a:ln w="38100" cap="flat" cmpd="sng">
            <a:solidFill>
              <a:schemeClr val="dk1"/>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2" descr="図形"/>
          <p:cNvPicPr preferRelativeResize="0">
            <a:picLocks noGrp="1"/>
          </p:cNvPicPr>
          <p:nvPr>
            <p:ph type="body" idx="1"/>
          </p:nvPr>
        </p:nvPicPr>
        <p:blipFill rotWithShape="1">
          <a:blip r:embed="rId3"/>
          <a:srcRect/>
          <a:stretch>
            <a:fillRect/>
          </a:stretch>
        </p:blipFill>
        <p:spPr>
          <a:xfrm>
            <a:off x="0" y="3544"/>
            <a:ext cx="12192000" cy="1137600"/>
          </a:xfrm>
          <a:prstGeom prst="rect">
            <a:avLst/>
          </a:prstGeom>
          <a:noFill/>
          <a:ln>
            <a:noFill/>
          </a:ln>
        </p:spPr>
      </p:pic>
      <p:sp>
        <p:nvSpPr>
          <p:cNvPr id="257" name="Google Shape;257;p32"/>
          <p:cNvSpPr txBox="1">
            <a:spLocks noGrp="1"/>
          </p:cNvSpPr>
          <p:nvPr>
            <p:ph type="title"/>
          </p:nvPr>
        </p:nvSpPr>
        <p:spPr>
          <a:xfrm>
            <a:off x="1073" y="22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ja-JP" dirty="0"/>
              <a:t>2.2 </a:t>
            </a:r>
            <a:r>
              <a:rPr lang="ja-JP" altLang="en-US" dirty="0"/>
              <a:t>、</a:t>
            </a:r>
            <a:r>
              <a:rPr lang="ja-JP" dirty="0"/>
              <a:t>白線認識</a:t>
            </a:r>
          </a:p>
        </p:txBody>
      </p:sp>
      <p:sp>
        <p:nvSpPr>
          <p:cNvPr id="258" name="Google Shape;258;p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9</a:t>
            </a:fld>
            <a:endParaRPr lang="ja-JP"/>
          </a:p>
        </p:txBody>
      </p:sp>
      <p:sp>
        <p:nvSpPr>
          <p:cNvPr id="259" name="Google Shape;259;p32"/>
          <p:cNvSpPr txBox="1"/>
          <p:nvPr/>
        </p:nvSpPr>
        <p:spPr>
          <a:xfrm>
            <a:off x="263150" y="1141054"/>
            <a:ext cx="6327900" cy="47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1800" b="1">
                <a:solidFill>
                  <a:schemeClr val="dk1"/>
                </a:solidFill>
                <a:latin typeface="Arial" panose="020B0604020202020204"/>
                <a:ea typeface="Arial" panose="020B0604020202020204"/>
                <a:cs typeface="Arial" panose="020B0604020202020204"/>
                <a:sym typeface="Arial" panose="020B0604020202020204"/>
              </a:rPr>
              <a:t>OpenCVを用いた画像処理の手法</a:t>
            </a: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260" name="Google Shape;260;p32" title="屏幕截图 2025-03-20 020135.png"/>
          <p:cNvPicPr preferRelativeResize="0"/>
          <p:nvPr/>
        </p:nvPicPr>
        <p:blipFill>
          <a:blip r:embed="rId4"/>
          <a:stretch>
            <a:fillRect/>
          </a:stretch>
        </p:blipFill>
        <p:spPr>
          <a:xfrm>
            <a:off x="125650" y="1649825"/>
            <a:ext cx="6327900" cy="3558348"/>
          </a:xfrm>
          <a:prstGeom prst="rect">
            <a:avLst/>
          </a:prstGeom>
          <a:noFill/>
          <a:ln>
            <a:noFill/>
          </a:ln>
        </p:spPr>
      </p:pic>
      <p:pic>
        <p:nvPicPr>
          <p:cNvPr id="261" name="Google Shape;261;p32" title="屏幕截图 2025-03-20 020215.png"/>
          <p:cNvPicPr preferRelativeResize="0"/>
          <p:nvPr/>
        </p:nvPicPr>
        <p:blipFill>
          <a:blip r:embed="rId5"/>
          <a:stretch>
            <a:fillRect/>
          </a:stretch>
        </p:blipFill>
        <p:spPr>
          <a:xfrm>
            <a:off x="6810325" y="1325925"/>
            <a:ext cx="4824704" cy="3849275"/>
          </a:xfrm>
          <a:prstGeom prst="rect">
            <a:avLst/>
          </a:prstGeom>
          <a:noFill/>
          <a:ln>
            <a:noFill/>
          </a:ln>
        </p:spPr>
      </p:pic>
      <p:sp>
        <p:nvSpPr>
          <p:cNvPr id="262" name="Google Shape;262;p32"/>
          <p:cNvSpPr txBox="1"/>
          <p:nvPr/>
        </p:nvSpPr>
        <p:spPr>
          <a:xfrm>
            <a:off x="125650" y="5877650"/>
            <a:ext cx="7700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2400" b="1">
                <a:solidFill>
                  <a:schemeClr val="dk1"/>
                </a:solidFill>
              </a:rPr>
              <a:t>利点</a:t>
            </a:r>
            <a:r>
              <a:rPr lang="ja-JP" sz="2400">
                <a:solidFill>
                  <a:schemeClr val="dk1"/>
                </a:solidFill>
              </a:rPr>
              <a:t>：白線の検出精度が高い</a:t>
            </a:r>
            <a:endParaRPr sz="2400">
              <a:solidFill>
                <a:schemeClr val="dk1"/>
              </a:solidFill>
            </a:endParaRPr>
          </a:p>
          <a:p>
            <a:pPr marL="0" lvl="0" indent="0" algn="l" rtl="0">
              <a:spcBef>
                <a:spcPts val="0"/>
              </a:spcBef>
              <a:spcAft>
                <a:spcPts val="0"/>
              </a:spcAft>
              <a:buNone/>
            </a:pPr>
            <a:r>
              <a:rPr lang="ja-JP" sz="2400" b="1">
                <a:solidFill>
                  <a:schemeClr val="dk1"/>
                </a:solidFill>
              </a:rPr>
              <a:t>欠点</a:t>
            </a:r>
            <a:r>
              <a:rPr lang="ja-JP" sz="2400">
                <a:solidFill>
                  <a:schemeClr val="dk1"/>
                </a:solidFill>
              </a:rPr>
              <a:t>：環境光の影響を受けやすく</a:t>
            </a:r>
            <a:endParaRPr sz="2400">
              <a:solidFill>
                <a:schemeClr val="dk1"/>
              </a:solidFill>
            </a:endParaRPr>
          </a:p>
        </p:txBody>
      </p:sp>
      <p:sp>
        <p:nvSpPr>
          <p:cNvPr id="263" name="Google Shape;263;p32"/>
          <p:cNvSpPr txBox="1"/>
          <p:nvPr/>
        </p:nvSpPr>
        <p:spPr>
          <a:xfrm>
            <a:off x="940550" y="5305913"/>
            <a:ext cx="49731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1800">
                <a:solidFill>
                  <a:schemeClr val="dk1"/>
                </a:solidFill>
              </a:rPr>
              <a:t>Fig. 5 OpenCVの車線検出結果</a:t>
            </a:r>
            <a:endParaRPr sz="1800">
              <a:solidFill>
                <a:schemeClr val="dk1"/>
              </a:solidFill>
            </a:endParaRPr>
          </a:p>
        </p:txBody>
      </p:sp>
      <p:sp>
        <p:nvSpPr>
          <p:cNvPr id="264" name="Google Shape;264;p32"/>
          <p:cNvSpPr txBox="1"/>
          <p:nvPr/>
        </p:nvSpPr>
        <p:spPr>
          <a:xfrm>
            <a:off x="7491525" y="5332475"/>
            <a:ext cx="34623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1800">
                <a:solidFill>
                  <a:schemeClr val="dk1"/>
                </a:solidFill>
              </a:rPr>
              <a:t>Fig. 6 車線検出結果の出力</a:t>
            </a:r>
            <a:endParaRPr sz="1800">
              <a:solidFill>
                <a:schemeClr val="dk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241d100-ed08-403a-bcb2-150de8249594"/>
  <p:tag name="COMMONDATA" val="eyJoZGlkIjoiOTNhMDE0NjEwZmViYjA2ZTZlYWZkYTVmNGIxNjYxMzMifQ=="/>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671*211"/>
  <p:tag name="TABLE_ENDDRAG_RECT" val="127*143*671*211"/>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TotalTime>
  <Words>5425</Words>
  <Application>Microsoft Office PowerPoint</Application>
  <PresentationFormat>ワイド画面</PresentationFormat>
  <Paragraphs>402</Paragraphs>
  <Slides>29</Slides>
  <Notes>29</Notes>
  <HiddenSlides>0</HiddenSlides>
  <MMClips>0</MMClips>
  <ScaleCrop>false</ScaleCrop>
  <HeadingPairs>
    <vt:vector size="6" baseType="variant">
      <vt:variant>
        <vt:lpstr>使用されているフォント</vt:lpstr>
      </vt:variant>
      <vt:variant>
        <vt:i4>1</vt:i4>
      </vt:variant>
      <vt:variant>
        <vt:lpstr>テーマ</vt:lpstr>
      </vt:variant>
      <vt:variant>
        <vt:i4>2</vt:i4>
      </vt:variant>
      <vt:variant>
        <vt:lpstr>スライド タイトル</vt:lpstr>
      </vt:variant>
      <vt:variant>
        <vt:i4>29</vt:i4>
      </vt:variant>
    </vt:vector>
  </HeadingPairs>
  <TitlesOfParts>
    <vt:vector size="32" baseType="lpstr">
      <vt:lpstr>Arial</vt:lpstr>
      <vt:lpstr>Office 主题​​</vt:lpstr>
      <vt:lpstr>1_Office 主题​​</vt:lpstr>
      <vt:lpstr>AI Formula 最终报告</vt:lpstr>
      <vt:lpstr>目次</vt:lpstr>
      <vt:lpstr>メンバー紹介</vt:lpstr>
      <vt:lpstr>プロジェクト紹介</vt:lpstr>
      <vt:lpstr>1、チーム方針</vt:lpstr>
      <vt:lpstr>2.1、 SLAMの応用</vt:lpstr>
      <vt:lpstr>2.2 、白線認識</vt:lpstr>
      <vt:lpstr>2.2 、白線認識</vt:lpstr>
      <vt:lpstr>2.2 、白線認識</vt:lpstr>
      <vt:lpstr>2.2 、白線認識</vt:lpstr>
      <vt:lpstr>3、データ処理 </vt:lpstr>
      <vt:lpstr>3、データ処理 </vt:lpstr>
      <vt:lpstr>3、データ処理 </vt:lpstr>
      <vt:lpstr>3、データ処理 </vt:lpstr>
      <vt:lpstr>3、データ処理</vt:lpstr>
      <vt:lpstr>4、リアプノフ制御器</vt:lpstr>
      <vt:lpstr>4、リアプノフ制御器</vt:lpstr>
      <vt:lpstr>4、リアプノフ制御器</vt:lpstr>
      <vt:lpstr>4、リアプノフ制御器</vt:lpstr>
      <vt:lpstr>5、車両ダイナミクスモデル</vt:lpstr>
      <vt:lpstr>5、車両ダイナミクスモデル</vt:lpstr>
      <vt:lpstr>5、車両ダイナミクスモデル</vt:lpstr>
      <vt:lpstr>5、車両ダイナミクスモデル</vt:lpstr>
      <vt:lpstr>5、車両ダイナミクスモデル</vt:lpstr>
      <vt:lpstr>5、車両ダイナミクスモデル</vt:lpstr>
      <vt:lpstr>PowerPoint プレゼンテーション</vt:lpstr>
      <vt:lpstr>6. 障害物の検出と回避</vt:lpstr>
      <vt:lpstr>6、まとめ</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Formula 最终报告</dc:title>
  <dc:creator/>
  <cp:lastModifiedBy>WEI ZHAO</cp:lastModifiedBy>
  <cp:revision>51</cp:revision>
  <dcterms:created xsi:type="dcterms:W3CDTF">2025-03-20T02:03:00Z</dcterms:created>
  <dcterms:modified xsi:type="dcterms:W3CDTF">2025-03-21T05:44:32Z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B0C6EC91726545DD947AAEC82B4CC216</vt:lpwstr>
  </property>
  <property fmtid="{D5CDD505-2E9C-101B-9397-08002B2CF9AE}" pid="3" name="KSOProductBuildVer">
    <vt:lpwstr>2052-11.1.0.12165</vt:lpwstr>
  </property>
</Properties>
</file>